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73" r:id="rId7"/>
    <p:sldId id="274" r:id="rId8"/>
    <p:sldId id="260" r:id="rId9"/>
    <p:sldId id="261" r:id="rId10"/>
    <p:sldId id="281" r:id="rId11"/>
    <p:sldId id="267" r:id="rId12"/>
    <p:sldId id="268" r:id="rId13"/>
    <p:sldId id="264" r:id="rId14"/>
    <p:sldId id="265" r:id="rId15"/>
    <p:sldId id="266" r:id="rId16"/>
    <p:sldId id="282" r:id="rId17"/>
    <p:sldId id="269" r:id="rId18"/>
    <p:sldId id="270" r:id="rId19"/>
    <p:sldId id="280" r:id="rId20"/>
    <p:sldId id="283" r:id="rId21"/>
    <p:sldId id="278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34"/>
    <p:restoredTop sz="93866"/>
  </p:normalViewPr>
  <p:slideViewPr>
    <p:cSldViewPr snapToGrid="0">
      <p:cViewPr varScale="1">
        <p:scale>
          <a:sx n="98" d="100"/>
          <a:sy n="98" d="100"/>
        </p:scale>
        <p:origin x="22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US job post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Foglio1!$A$2:$A$7</c:f>
              <c:strCache>
                <c:ptCount val="6"/>
                <c:pt idx="0">
                  <c:v>Phyton</c:v>
                </c:pt>
                <c:pt idx="1">
                  <c:v>Java</c:v>
                </c:pt>
                <c:pt idx="2">
                  <c:v>JavaScript</c:v>
                </c:pt>
                <c:pt idx="3">
                  <c:v>C++</c:v>
                </c:pt>
                <c:pt idx="4">
                  <c:v>C#</c:v>
                </c:pt>
                <c:pt idx="5">
                  <c:v>C</c:v>
                </c:pt>
              </c:strCache>
            </c:strRef>
          </c:cat>
          <c:val>
            <c:numRef>
              <c:f>Foglio1!$B$2:$B$7</c:f>
              <c:numCache>
                <c:formatCode>General</c:formatCode>
                <c:ptCount val="6"/>
                <c:pt idx="0">
                  <c:v>210000</c:v>
                </c:pt>
                <c:pt idx="1">
                  <c:v>180000</c:v>
                </c:pt>
                <c:pt idx="2">
                  <c:v>135000</c:v>
                </c:pt>
                <c:pt idx="3">
                  <c:v>90000</c:v>
                </c:pt>
                <c:pt idx="4">
                  <c:v>75000</c:v>
                </c:pt>
                <c:pt idx="5">
                  <c:v>60000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43-6040-828A-4BF3E968A3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78287328"/>
        <c:axId val="1678302432"/>
        <c:axId val="0"/>
      </c:bar3DChart>
      <c:catAx>
        <c:axId val="167828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78302432"/>
        <c:crosses val="autoZero"/>
        <c:auto val="1"/>
        <c:lblAlgn val="ctr"/>
        <c:lblOffset val="100"/>
        <c:noMultiLvlLbl val="0"/>
      </c:catAx>
      <c:valAx>
        <c:axId val="1678302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7828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69ADC6-0F94-4CB3-9128-800287697645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E4AB3F7-C7D9-462D-9B27-401E6B2851E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THE DOCUMENTATION</a:t>
          </a:r>
        </a:p>
        <a:p>
          <a:pPr>
            <a:lnSpc>
              <a:spcPct val="100000"/>
            </a:lnSpc>
            <a:defRPr cap="all"/>
          </a:pPr>
          <a:r>
            <a:rPr lang="it-IT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Is</a:t>
          </a:r>
          <a:r>
            <a:rPr lang="it-IT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one of the </a:t>
          </a:r>
          <a:r>
            <a:rPr lang="it-IT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biggest</a:t>
          </a:r>
          <a:r>
            <a:rPr lang="it-IT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it-IT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problem</a:t>
          </a:r>
          <a:r>
            <a:rPr lang="it-IT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in java</a:t>
          </a:r>
          <a:endParaRPr lang="en-US" dirty="0">
            <a:solidFill>
              <a:schemeClr val="tx2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3E79D809-C863-4CDE-9B79-CF5EFA6B2E76}" type="parTrans" cxnId="{A605EC23-A327-4A1C-A0CB-AFF6E4EBBD3C}">
      <dgm:prSet/>
      <dgm:spPr/>
      <dgm:t>
        <a:bodyPr/>
        <a:lstStyle/>
        <a:p>
          <a:endParaRPr lang="en-US"/>
        </a:p>
      </dgm:t>
    </dgm:pt>
    <dgm:pt modelId="{E69FD49E-29C3-4124-8368-9C4463329A53}" type="sibTrans" cxnId="{A605EC23-A327-4A1C-A0CB-AFF6E4EBBD3C}">
      <dgm:prSet/>
      <dgm:spPr/>
      <dgm:t>
        <a:bodyPr/>
        <a:lstStyle/>
        <a:p>
          <a:endParaRPr lang="en-US"/>
        </a:p>
      </dgm:t>
    </dgm:pt>
    <dgm:pt modelId="{20C060E1-4669-4D93-9976-4190B1EFDCD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Java's</a:t>
          </a:r>
          <a:r>
            <a:rPr lang="it-IT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it-IT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documentation</a:t>
          </a:r>
          <a:r>
            <a:rPr lang="it-IT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it-IT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is</a:t>
          </a:r>
          <a:r>
            <a:rPr lang="it-IT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it-IT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extremely</a:t>
          </a:r>
          <a:r>
            <a:rPr lang="it-IT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it-IT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complicated</a:t>
          </a:r>
          <a:r>
            <a:rPr lang="it-IT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for a </a:t>
          </a:r>
          <a:r>
            <a:rPr lang="it-IT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novice</a:t>
          </a:r>
          <a:r>
            <a:rPr lang="it-IT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it-IT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programmer</a:t>
          </a:r>
          <a:r>
            <a:rPr lang="it-IT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to use</a:t>
          </a:r>
          <a:r>
            <a:rPr lang="it-IT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  <a:endParaRPr lang="en-US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E4C24FFE-A7AD-48D3-8DC6-70DFA5B65BA0}" type="parTrans" cxnId="{47B942A4-0A1D-448D-A15F-66EB1D5A5D58}">
      <dgm:prSet/>
      <dgm:spPr/>
      <dgm:t>
        <a:bodyPr/>
        <a:lstStyle/>
        <a:p>
          <a:endParaRPr lang="en-US"/>
        </a:p>
      </dgm:t>
    </dgm:pt>
    <dgm:pt modelId="{FD4BFA82-5687-4907-A075-96EEDD12491A}" type="sibTrans" cxnId="{47B942A4-0A1D-448D-A15F-66EB1D5A5D58}">
      <dgm:prSet/>
      <dgm:spPr/>
      <dgm:t>
        <a:bodyPr/>
        <a:lstStyle/>
        <a:p>
          <a:endParaRPr lang="en-US"/>
        </a:p>
      </dgm:t>
    </dgm:pt>
    <dgm:pt modelId="{0720AABC-F998-49A3-BFD3-4D3B5739D6B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Often</a:t>
          </a:r>
          <a:r>
            <a:rPr lang="it-IT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it-IT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this</a:t>
          </a:r>
          <a:r>
            <a:rPr lang="it-IT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leads people </a:t>
          </a:r>
          <a:r>
            <a:rPr lang="it-IT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who</a:t>
          </a:r>
          <a:r>
            <a:rPr lang="it-IT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are new to </a:t>
          </a:r>
          <a:r>
            <a:rPr lang="it-IT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this</a:t>
          </a:r>
          <a:r>
            <a:rPr lang="it-IT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world to </a:t>
          </a:r>
          <a:r>
            <a:rPr lang="it-IT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give</a:t>
          </a:r>
          <a:r>
            <a:rPr lang="it-IT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up the idea of programming.</a:t>
          </a:r>
          <a:endParaRPr lang="en-US" dirty="0">
            <a:solidFill>
              <a:schemeClr val="tx2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723041B8-A8D9-4249-8674-5B9F362E7A0B}" type="parTrans" cxnId="{CE53FB94-66A1-47A0-B718-4B91E468960D}">
      <dgm:prSet/>
      <dgm:spPr/>
      <dgm:t>
        <a:bodyPr/>
        <a:lstStyle/>
        <a:p>
          <a:endParaRPr lang="en-US"/>
        </a:p>
      </dgm:t>
    </dgm:pt>
    <dgm:pt modelId="{F71D72B9-EEC2-43F6-B1CB-BFA77443E5B2}" type="sibTrans" cxnId="{CE53FB94-66A1-47A0-B718-4B91E468960D}">
      <dgm:prSet/>
      <dgm:spPr/>
      <dgm:t>
        <a:bodyPr/>
        <a:lstStyle/>
        <a:p>
          <a:endParaRPr lang="en-US"/>
        </a:p>
      </dgm:t>
    </dgm:pt>
    <dgm:pt modelId="{51912BFB-1C09-4030-B392-BB684489332C}" type="pres">
      <dgm:prSet presAssocID="{3369ADC6-0F94-4CB3-9128-800287697645}" presName="root" presStyleCnt="0">
        <dgm:presLayoutVars>
          <dgm:dir/>
          <dgm:resizeHandles val="exact"/>
        </dgm:presLayoutVars>
      </dgm:prSet>
      <dgm:spPr/>
    </dgm:pt>
    <dgm:pt modelId="{CC55AD55-6077-4E32-9F8D-B3BBB76F878A}" type="pres">
      <dgm:prSet presAssocID="{DE4AB3F7-C7D9-462D-9B27-401E6B2851ED}" presName="compNode" presStyleCnt="0"/>
      <dgm:spPr/>
    </dgm:pt>
    <dgm:pt modelId="{B12EF0F4-B677-48B4-BC50-8ADA4459544E}" type="pres">
      <dgm:prSet presAssocID="{DE4AB3F7-C7D9-462D-9B27-401E6B2851ED}" presName="iconBgRect" presStyleLbl="bgShp" presStyleIdx="0" presStyleCnt="3"/>
      <dgm:spPr/>
    </dgm:pt>
    <dgm:pt modelId="{A8C72B20-CC82-41F3-9845-C2BE38B8BF84}" type="pres">
      <dgm:prSet presAssocID="{DE4AB3F7-C7D9-462D-9B27-401E6B2851E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A011FA13-A10D-4966-9964-49684303D484}" type="pres">
      <dgm:prSet presAssocID="{DE4AB3F7-C7D9-462D-9B27-401E6B2851ED}" presName="spaceRect" presStyleCnt="0"/>
      <dgm:spPr/>
    </dgm:pt>
    <dgm:pt modelId="{F6B4779C-8539-4390-B718-A47A6AFC6921}" type="pres">
      <dgm:prSet presAssocID="{DE4AB3F7-C7D9-462D-9B27-401E6B2851ED}" presName="textRect" presStyleLbl="revTx" presStyleIdx="0" presStyleCnt="3">
        <dgm:presLayoutVars>
          <dgm:chMax val="1"/>
          <dgm:chPref val="1"/>
        </dgm:presLayoutVars>
      </dgm:prSet>
      <dgm:spPr/>
    </dgm:pt>
    <dgm:pt modelId="{2DAB805B-084A-46C6-A8FE-98C3481051A6}" type="pres">
      <dgm:prSet presAssocID="{E69FD49E-29C3-4124-8368-9C4463329A53}" presName="sibTrans" presStyleCnt="0"/>
      <dgm:spPr/>
    </dgm:pt>
    <dgm:pt modelId="{2DA1D88C-4D9D-41F4-881E-504416704953}" type="pres">
      <dgm:prSet presAssocID="{20C060E1-4669-4D93-9976-4190B1EFDCD2}" presName="compNode" presStyleCnt="0"/>
      <dgm:spPr/>
    </dgm:pt>
    <dgm:pt modelId="{0FFD0C73-8EF6-444F-878D-95D478493193}" type="pres">
      <dgm:prSet presAssocID="{20C060E1-4669-4D93-9976-4190B1EFDCD2}" presName="iconBgRect" presStyleLbl="bgShp" presStyleIdx="1" presStyleCnt="3"/>
      <dgm:spPr/>
    </dgm:pt>
    <dgm:pt modelId="{C18B489C-5A53-4C9B-9ABA-278BBD5A5786}" type="pres">
      <dgm:prSet presAssocID="{20C060E1-4669-4D93-9976-4190B1EFDC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e"/>
        </a:ext>
      </dgm:extLst>
    </dgm:pt>
    <dgm:pt modelId="{9FB80A7B-4E3B-45EC-A7E3-A29F52D25E37}" type="pres">
      <dgm:prSet presAssocID="{20C060E1-4669-4D93-9976-4190B1EFDCD2}" presName="spaceRect" presStyleCnt="0"/>
      <dgm:spPr/>
    </dgm:pt>
    <dgm:pt modelId="{A62C8E60-4537-4FF3-96ED-61E44EDC1495}" type="pres">
      <dgm:prSet presAssocID="{20C060E1-4669-4D93-9976-4190B1EFDCD2}" presName="textRect" presStyleLbl="revTx" presStyleIdx="1" presStyleCnt="3">
        <dgm:presLayoutVars>
          <dgm:chMax val="1"/>
          <dgm:chPref val="1"/>
        </dgm:presLayoutVars>
      </dgm:prSet>
      <dgm:spPr/>
    </dgm:pt>
    <dgm:pt modelId="{4D2ADEF8-DCE0-8D4D-8910-E4093645E64D}" type="pres">
      <dgm:prSet presAssocID="{FD4BFA82-5687-4907-A075-96EEDD12491A}" presName="sibTrans" presStyleCnt="0"/>
      <dgm:spPr/>
    </dgm:pt>
    <dgm:pt modelId="{0E76F451-0A5C-4D0D-ADE4-FD08A81FE9B4}" type="pres">
      <dgm:prSet presAssocID="{0720AABC-F998-49A3-BFD3-4D3B5739D6B4}" presName="compNode" presStyleCnt="0"/>
      <dgm:spPr/>
    </dgm:pt>
    <dgm:pt modelId="{C2D1B7C6-F698-4981-BBDB-36F91339B819}" type="pres">
      <dgm:prSet presAssocID="{0720AABC-F998-49A3-BFD3-4D3B5739D6B4}" presName="iconBgRect" presStyleLbl="bgShp" presStyleIdx="2" presStyleCnt="3"/>
      <dgm:spPr/>
    </dgm:pt>
    <dgm:pt modelId="{30E3B242-4CE1-4A84-BCD3-808FB7D9CF0F}" type="pres">
      <dgm:prSet presAssocID="{0720AABC-F998-49A3-BFD3-4D3B5739D6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207398A-C461-4815-8895-8DA68FBD8A1D}" type="pres">
      <dgm:prSet presAssocID="{0720AABC-F998-49A3-BFD3-4D3B5739D6B4}" presName="spaceRect" presStyleCnt="0"/>
      <dgm:spPr/>
    </dgm:pt>
    <dgm:pt modelId="{D06B5BBD-A0DB-4644-B665-4B1A22CE9066}" type="pres">
      <dgm:prSet presAssocID="{0720AABC-F998-49A3-BFD3-4D3B5739D6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605EC23-A327-4A1C-A0CB-AFF6E4EBBD3C}" srcId="{3369ADC6-0F94-4CB3-9128-800287697645}" destId="{DE4AB3F7-C7D9-462D-9B27-401E6B2851ED}" srcOrd="0" destOrd="0" parTransId="{3E79D809-C863-4CDE-9B79-CF5EFA6B2E76}" sibTransId="{E69FD49E-29C3-4124-8368-9C4463329A53}"/>
    <dgm:cxn modelId="{FD802A2C-5269-5244-8439-4FA6DEB4FBCB}" type="presOf" srcId="{20C060E1-4669-4D93-9976-4190B1EFDCD2}" destId="{A62C8E60-4537-4FF3-96ED-61E44EDC1495}" srcOrd="0" destOrd="0" presId="urn:microsoft.com/office/officeart/2018/5/layout/IconCircleLabelList"/>
    <dgm:cxn modelId="{FAC5565E-2B8A-D34A-AB6C-1118C5BC2EB3}" type="presOf" srcId="{3369ADC6-0F94-4CB3-9128-800287697645}" destId="{51912BFB-1C09-4030-B392-BB684489332C}" srcOrd="0" destOrd="0" presId="urn:microsoft.com/office/officeart/2018/5/layout/IconCircleLabelList"/>
    <dgm:cxn modelId="{36422B6C-6AE4-F745-B599-AFD1715F6DCD}" type="presOf" srcId="{0720AABC-F998-49A3-BFD3-4D3B5739D6B4}" destId="{D06B5BBD-A0DB-4644-B665-4B1A22CE9066}" srcOrd="0" destOrd="0" presId="urn:microsoft.com/office/officeart/2018/5/layout/IconCircleLabelList"/>
    <dgm:cxn modelId="{CE53FB94-66A1-47A0-B718-4B91E468960D}" srcId="{3369ADC6-0F94-4CB3-9128-800287697645}" destId="{0720AABC-F998-49A3-BFD3-4D3B5739D6B4}" srcOrd="2" destOrd="0" parTransId="{723041B8-A8D9-4249-8674-5B9F362E7A0B}" sibTransId="{F71D72B9-EEC2-43F6-B1CB-BFA77443E5B2}"/>
    <dgm:cxn modelId="{47B942A4-0A1D-448D-A15F-66EB1D5A5D58}" srcId="{3369ADC6-0F94-4CB3-9128-800287697645}" destId="{20C060E1-4669-4D93-9976-4190B1EFDCD2}" srcOrd="1" destOrd="0" parTransId="{E4C24FFE-A7AD-48D3-8DC6-70DFA5B65BA0}" sibTransId="{FD4BFA82-5687-4907-A075-96EEDD12491A}"/>
    <dgm:cxn modelId="{98A388B0-0F72-E043-A34A-AE52123ED2AB}" type="presOf" srcId="{DE4AB3F7-C7D9-462D-9B27-401E6B2851ED}" destId="{F6B4779C-8539-4390-B718-A47A6AFC6921}" srcOrd="0" destOrd="0" presId="urn:microsoft.com/office/officeart/2018/5/layout/IconCircleLabelList"/>
    <dgm:cxn modelId="{9712995E-F87C-9842-AD55-119084C98939}" type="presParOf" srcId="{51912BFB-1C09-4030-B392-BB684489332C}" destId="{CC55AD55-6077-4E32-9F8D-B3BBB76F878A}" srcOrd="0" destOrd="0" presId="urn:microsoft.com/office/officeart/2018/5/layout/IconCircleLabelList"/>
    <dgm:cxn modelId="{6079B745-63D4-B346-9E7C-16F19E08710D}" type="presParOf" srcId="{CC55AD55-6077-4E32-9F8D-B3BBB76F878A}" destId="{B12EF0F4-B677-48B4-BC50-8ADA4459544E}" srcOrd="0" destOrd="0" presId="urn:microsoft.com/office/officeart/2018/5/layout/IconCircleLabelList"/>
    <dgm:cxn modelId="{ADBBF2C9-A702-3740-BC58-902AE006DA1F}" type="presParOf" srcId="{CC55AD55-6077-4E32-9F8D-B3BBB76F878A}" destId="{A8C72B20-CC82-41F3-9845-C2BE38B8BF84}" srcOrd="1" destOrd="0" presId="urn:microsoft.com/office/officeart/2018/5/layout/IconCircleLabelList"/>
    <dgm:cxn modelId="{CABD5BDD-A739-B446-AFB7-4191BBB9CF0F}" type="presParOf" srcId="{CC55AD55-6077-4E32-9F8D-B3BBB76F878A}" destId="{A011FA13-A10D-4966-9964-49684303D484}" srcOrd="2" destOrd="0" presId="urn:microsoft.com/office/officeart/2018/5/layout/IconCircleLabelList"/>
    <dgm:cxn modelId="{D7930D65-D3F5-1B46-BF64-BC56CBE1FAB1}" type="presParOf" srcId="{CC55AD55-6077-4E32-9F8D-B3BBB76F878A}" destId="{F6B4779C-8539-4390-B718-A47A6AFC6921}" srcOrd="3" destOrd="0" presId="urn:microsoft.com/office/officeart/2018/5/layout/IconCircleLabelList"/>
    <dgm:cxn modelId="{7272C1B4-619F-C94D-9EBA-9C106E3BD16F}" type="presParOf" srcId="{51912BFB-1C09-4030-B392-BB684489332C}" destId="{2DAB805B-084A-46C6-A8FE-98C3481051A6}" srcOrd="1" destOrd="0" presId="urn:microsoft.com/office/officeart/2018/5/layout/IconCircleLabelList"/>
    <dgm:cxn modelId="{EE36CBD6-12CC-084B-A6C4-548F50E60A61}" type="presParOf" srcId="{51912BFB-1C09-4030-B392-BB684489332C}" destId="{2DA1D88C-4D9D-41F4-881E-504416704953}" srcOrd="2" destOrd="0" presId="urn:microsoft.com/office/officeart/2018/5/layout/IconCircleLabelList"/>
    <dgm:cxn modelId="{8C3DA495-ED64-4B48-808D-7529915C3C87}" type="presParOf" srcId="{2DA1D88C-4D9D-41F4-881E-504416704953}" destId="{0FFD0C73-8EF6-444F-878D-95D478493193}" srcOrd="0" destOrd="0" presId="urn:microsoft.com/office/officeart/2018/5/layout/IconCircleLabelList"/>
    <dgm:cxn modelId="{FB62EE92-8202-E849-A0C5-B037A9D3BCD1}" type="presParOf" srcId="{2DA1D88C-4D9D-41F4-881E-504416704953}" destId="{C18B489C-5A53-4C9B-9ABA-278BBD5A5786}" srcOrd="1" destOrd="0" presId="urn:microsoft.com/office/officeart/2018/5/layout/IconCircleLabelList"/>
    <dgm:cxn modelId="{72A4ED1C-AC79-4743-80BA-F9499EE3D3D8}" type="presParOf" srcId="{2DA1D88C-4D9D-41F4-881E-504416704953}" destId="{9FB80A7B-4E3B-45EC-A7E3-A29F52D25E37}" srcOrd="2" destOrd="0" presId="urn:microsoft.com/office/officeart/2018/5/layout/IconCircleLabelList"/>
    <dgm:cxn modelId="{E847C776-4E03-844B-9153-7D085C006147}" type="presParOf" srcId="{2DA1D88C-4D9D-41F4-881E-504416704953}" destId="{A62C8E60-4537-4FF3-96ED-61E44EDC1495}" srcOrd="3" destOrd="0" presId="urn:microsoft.com/office/officeart/2018/5/layout/IconCircleLabelList"/>
    <dgm:cxn modelId="{48C47618-1BED-E748-B384-3512845A3BC0}" type="presParOf" srcId="{51912BFB-1C09-4030-B392-BB684489332C}" destId="{4D2ADEF8-DCE0-8D4D-8910-E4093645E64D}" srcOrd="3" destOrd="0" presId="urn:microsoft.com/office/officeart/2018/5/layout/IconCircleLabelList"/>
    <dgm:cxn modelId="{8DDA56A4-A30E-ED49-9C8A-ED03D4F3082C}" type="presParOf" srcId="{51912BFB-1C09-4030-B392-BB684489332C}" destId="{0E76F451-0A5C-4D0D-ADE4-FD08A81FE9B4}" srcOrd="4" destOrd="0" presId="urn:microsoft.com/office/officeart/2018/5/layout/IconCircleLabelList"/>
    <dgm:cxn modelId="{38280112-DCFA-E143-BAC2-C4C65F7C1B45}" type="presParOf" srcId="{0E76F451-0A5C-4D0D-ADE4-FD08A81FE9B4}" destId="{C2D1B7C6-F698-4981-BBDB-36F91339B819}" srcOrd="0" destOrd="0" presId="urn:microsoft.com/office/officeart/2018/5/layout/IconCircleLabelList"/>
    <dgm:cxn modelId="{EF5880CF-F6DD-AF47-90AC-7C6BC789E6D4}" type="presParOf" srcId="{0E76F451-0A5C-4D0D-ADE4-FD08A81FE9B4}" destId="{30E3B242-4CE1-4A84-BCD3-808FB7D9CF0F}" srcOrd="1" destOrd="0" presId="urn:microsoft.com/office/officeart/2018/5/layout/IconCircleLabelList"/>
    <dgm:cxn modelId="{52572530-0F0D-C54E-B267-0FBBD7A97DD2}" type="presParOf" srcId="{0E76F451-0A5C-4D0D-ADE4-FD08A81FE9B4}" destId="{B207398A-C461-4815-8895-8DA68FBD8A1D}" srcOrd="2" destOrd="0" presId="urn:microsoft.com/office/officeart/2018/5/layout/IconCircleLabelList"/>
    <dgm:cxn modelId="{9E17F890-0304-F946-B74B-0C799D956C0A}" type="presParOf" srcId="{0E76F451-0A5C-4D0D-ADE4-FD08A81FE9B4}" destId="{D06B5BBD-A0DB-4644-B665-4B1A22CE906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59877A-8CE2-4BDC-9084-F1833A6794B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3A96EA-A09E-42BE-8E55-CBDA1D30323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rPr>
            <a:t>Eclipse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: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one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of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the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most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popular IDE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for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java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development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we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used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it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for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coding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and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testing</a:t>
          </a:r>
          <a:endParaRPr lang="en-US" dirty="0">
            <a:solidFill>
              <a:schemeClr val="tx2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C280D4AD-C290-4824-A260-3B53D1D49214}" type="parTrans" cxnId="{43BBC3A4-930C-46E2-8839-C9DF89B689C8}">
      <dgm:prSet/>
      <dgm:spPr/>
      <dgm:t>
        <a:bodyPr/>
        <a:lstStyle/>
        <a:p>
          <a:endParaRPr lang="en-US"/>
        </a:p>
      </dgm:t>
    </dgm:pt>
    <dgm:pt modelId="{F41E464E-7F8C-44BA-8696-5FCC77D8EDD6}" type="sibTrans" cxnId="{43BBC3A4-930C-46E2-8839-C9DF89B689C8}">
      <dgm:prSet/>
      <dgm:spPr/>
      <dgm:t>
        <a:bodyPr/>
        <a:lstStyle/>
        <a:p>
          <a:endParaRPr lang="en-US"/>
        </a:p>
      </dgm:t>
    </dgm:pt>
    <dgm:pt modelId="{825AEE67-8098-4F3B-8CFD-7475D83A4B9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rPr>
            <a:t>GitHub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: Git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repository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we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used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it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to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work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together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by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uploading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codes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to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each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other</a:t>
          </a:r>
          <a:r>
            <a:rPr lang="es-ES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  <a:endParaRPr lang="en-US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E02637EB-7B32-422E-8D8F-306969B27859}" type="parTrans" cxnId="{775A8BF0-F409-4123-9F74-11369D69AB52}">
      <dgm:prSet/>
      <dgm:spPr/>
      <dgm:t>
        <a:bodyPr/>
        <a:lstStyle/>
        <a:p>
          <a:endParaRPr lang="en-US"/>
        </a:p>
      </dgm:t>
    </dgm:pt>
    <dgm:pt modelId="{4AD7FABC-6B65-4B0F-BCCD-0BD445F4245D}" type="sibTrans" cxnId="{775A8BF0-F409-4123-9F74-11369D69AB52}">
      <dgm:prSet/>
      <dgm:spPr/>
      <dgm:t>
        <a:bodyPr/>
        <a:lstStyle/>
        <a:p>
          <a:endParaRPr lang="en-US"/>
        </a:p>
      </dgm:t>
    </dgm:pt>
    <dgm:pt modelId="{969D95D2-29E7-4137-B582-10DE97EA621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rPr>
            <a:t>Trello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: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management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software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that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we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used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to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manage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team</a:t>
          </a:r>
          <a:r>
            <a:rPr lang="es-ES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tasks</a:t>
          </a:r>
          <a:r>
            <a:rPr lang="es-ES" dirty="0">
              <a:solidFill>
                <a:schemeClr val="tx2"/>
              </a:solidFill>
            </a:rPr>
            <a:t>.</a:t>
          </a:r>
          <a:endParaRPr lang="en-US" dirty="0">
            <a:solidFill>
              <a:schemeClr val="tx2"/>
            </a:solidFill>
          </a:endParaRPr>
        </a:p>
      </dgm:t>
    </dgm:pt>
    <dgm:pt modelId="{CF8134AA-AFBC-44E5-9B12-9EC3043C1C8A}" type="parTrans" cxnId="{9F1B6592-0302-4FF0-844B-E4020B7B4FAE}">
      <dgm:prSet/>
      <dgm:spPr/>
      <dgm:t>
        <a:bodyPr/>
        <a:lstStyle/>
        <a:p>
          <a:endParaRPr lang="en-US"/>
        </a:p>
      </dgm:t>
    </dgm:pt>
    <dgm:pt modelId="{5B89CDDE-C8D1-4EFB-A2AB-1527E2C06903}" type="sibTrans" cxnId="{9F1B6592-0302-4FF0-844B-E4020B7B4FAE}">
      <dgm:prSet/>
      <dgm:spPr/>
      <dgm:t>
        <a:bodyPr/>
        <a:lstStyle/>
        <a:p>
          <a:endParaRPr lang="en-US"/>
        </a:p>
      </dgm:t>
    </dgm:pt>
    <dgm:pt modelId="{551D337E-47CE-4B5D-8A95-ADE2CEEE7204}" type="pres">
      <dgm:prSet presAssocID="{DC59877A-8CE2-4BDC-9084-F1833A6794B4}" presName="root" presStyleCnt="0">
        <dgm:presLayoutVars>
          <dgm:dir/>
          <dgm:resizeHandles val="exact"/>
        </dgm:presLayoutVars>
      </dgm:prSet>
      <dgm:spPr/>
    </dgm:pt>
    <dgm:pt modelId="{CB22D724-6DB0-4F76-A50B-54ADE888D1F0}" type="pres">
      <dgm:prSet presAssocID="{F73A96EA-A09E-42BE-8E55-CBDA1D303238}" presName="compNode" presStyleCnt="0"/>
      <dgm:spPr/>
    </dgm:pt>
    <dgm:pt modelId="{5554783E-52E1-4585-8464-EC0CC37B5FB2}" type="pres">
      <dgm:prSet presAssocID="{F73A96EA-A09E-42BE-8E55-CBDA1D303238}" presName="iconBgRect" presStyleLbl="bgShp" presStyleIdx="0" presStyleCnt="3"/>
      <dgm:spPr/>
    </dgm:pt>
    <dgm:pt modelId="{BE901D60-1583-4BDE-8F26-260BE35982B4}" type="pres">
      <dgm:prSet presAssocID="{F73A96EA-A09E-42BE-8E55-CBDA1D3032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E376699-B1E6-40D8-9205-39D2966ED7C8}" type="pres">
      <dgm:prSet presAssocID="{F73A96EA-A09E-42BE-8E55-CBDA1D303238}" presName="spaceRect" presStyleCnt="0"/>
      <dgm:spPr/>
    </dgm:pt>
    <dgm:pt modelId="{4F8DEA14-24C7-4018-98C4-CA643646A682}" type="pres">
      <dgm:prSet presAssocID="{F73A96EA-A09E-42BE-8E55-CBDA1D303238}" presName="textRect" presStyleLbl="revTx" presStyleIdx="0" presStyleCnt="3">
        <dgm:presLayoutVars>
          <dgm:chMax val="1"/>
          <dgm:chPref val="1"/>
        </dgm:presLayoutVars>
      </dgm:prSet>
      <dgm:spPr/>
    </dgm:pt>
    <dgm:pt modelId="{C7D05FBA-4D0E-4E1D-BB12-4317EE759B1C}" type="pres">
      <dgm:prSet presAssocID="{F41E464E-7F8C-44BA-8696-5FCC77D8EDD6}" presName="sibTrans" presStyleCnt="0"/>
      <dgm:spPr/>
    </dgm:pt>
    <dgm:pt modelId="{24C52CE2-994B-4F91-BAC9-A9BB4AC79A39}" type="pres">
      <dgm:prSet presAssocID="{825AEE67-8098-4F3B-8CFD-7475D83A4B98}" presName="compNode" presStyleCnt="0"/>
      <dgm:spPr/>
    </dgm:pt>
    <dgm:pt modelId="{FFA2D605-0EA1-437C-90F0-EA4D1D7F8923}" type="pres">
      <dgm:prSet presAssocID="{825AEE67-8098-4F3B-8CFD-7475D83A4B98}" presName="iconBgRect" presStyleLbl="bgShp" presStyleIdx="1" presStyleCnt="3"/>
      <dgm:spPr/>
    </dgm:pt>
    <dgm:pt modelId="{FED21AFD-B199-43A4-A834-84D9F68C278C}" type="pres">
      <dgm:prSet presAssocID="{825AEE67-8098-4F3B-8CFD-7475D83A4B9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0A5F2469-ED92-4E2C-A521-F138D236F5D4}" type="pres">
      <dgm:prSet presAssocID="{825AEE67-8098-4F3B-8CFD-7475D83A4B98}" presName="spaceRect" presStyleCnt="0"/>
      <dgm:spPr/>
    </dgm:pt>
    <dgm:pt modelId="{AF1BF001-6CF6-4C0A-96D2-ECFA6F21D0C7}" type="pres">
      <dgm:prSet presAssocID="{825AEE67-8098-4F3B-8CFD-7475D83A4B98}" presName="textRect" presStyleLbl="revTx" presStyleIdx="1" presStyleCnt="3">
        <dgm:presLayoutVars>
          <dgm:chMax val="1"/>
          <dgm:chPref val="1"/>
        </dgm:presLayoutVars>
      </dgm:prSet>
      <dgm:spPr/>
    </dgm:pt>
    <dgm:pt modelId="{191D3116-6565-4AD4-8A9E-A5B781CE046D}" type="pres">
      <dgm:prSet presAssocID="{4AD7FABC-6B65-4B0F-BCCD-0BD445F4245D}" presName="sibTrans" presStyleCnt="0"/>
      <dgm:spPr/>
    </dgm:pt>
    <dgm:pt modelId="{DBA0F4B6-BB70-4788-A92E-E4657D412838}" type="pres">
      <dgm:prSet presAssocID="{969D95D2-29E7-4137-B582-10DE97EA621D}" presName="compNode" presStyleCnt="0"/>
      <dgm:spPr/>
    </dgm:pt>
    <dgm:pt modelId="{8C5D5DB5-4B05-4618-859B-D463D2B0BB25}" type="pres">
      <dgm:prSet presAssocID="{969D95D2-29E7-4137-B582-10DE97EA621D}" presName="iconBgRect" presStyleLbl="bgShp" presStyleIdx="2" presStyleCnt="3"/>
      <dgm:spPr/>
    </dgm:pt>
    <dgm:pt modelId="{7EFAA2D7-06EA-4537-9821-B6B229FE61D4}" type="pres">
      <dgm:prSet presAssocID="{969D95D2-29E7-4137-B582-10DE97EA62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rarchia"/>
        </a:ext>
      </dgm:extLst>
    </dgm:pt>
    <dgm:pt modelId="{B96BE836-DF6C-4874-944F-1B5DDB779550}" type="pres">
      <dgm:prSet presAssocID="{969D95D2-29E7-4137-B582-10DE97EA621D}" presName="spaceRect" presStyleCnt="0"/>
      <dgm:spPr/>
    </dgm:pt>
    <dgm:pt modelId="{6CDD9F2F-934D-44A7-90FF-D9902C2DBD29}" type="pres">
      <dgm:prSet presAssocID="{969D95D2-29E7-4137-B582-10DE97EA621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5EF5624-B85A-4A4C-89DB-18A6211AA767}" type="presOf" srcId="{DC59877A-8CE2-4BDC-9084-F1833A6794B4}" destId="{551D337E-47CE-4B5D-8A95-ADE2CEEE7204}" srcOrd="0" destOrd="0" presId="urn:microsoft.com/office/officeart/2018/5/layout/IconCircleLabelList"/>
    <dgm:cxn modelId="{80B2BA40-420C-46DD-83F7-DF20381D189A}" type="presOf" srcId="{F73A96EA-A09E-42BE-8E55-CBDA1D303238}" destId="{4F8DEA14-24C7-4018-98C4-CA643646A682}" srcOrd="0" destOrd="0" presId="urn:microsoft.com/office/officeart/2018/5/layout/IconCircleLabelList"/>
    <dgm:cxn modelId="{6EF2E860-1B0F-462D-B12A-0625A76FD463}" type="presOf" srcId="{969D95D2-29E7-4137-B582-10DE97EA621D}" destId="{6CDD9F2F-934D-44A7-90FF-D9902C2DBD29}" srcOrd="0" destOrd="0" presId="urn:microsoft.com/office/officeart/2018/5/layout/IconCircleLabelList"/>
    <dgm:cxn modelId="{9F1B6592-0302-4FF0-844B-E4020B7B4FAE}" srcId="{DC59877A-8CE2-4BDC-9084-F1833A6794B4}" destId="{969D95D2-29E7-4137-B582-10DE97EA621D}" srcOrd="2" destOrd="0" parTransId="{CF8134AA-AFBC-44E5-9B12-9EC3043C1C8A}" sibTransId="{5B89CDDE-C8D1-4EFB-A2AB-1527E2C06903}"/>
    <dgm:cxn modelId="{43BBC3A4-930C-46E2-8839-C9DF89B689C8}" srcId="{DC59877A-8CE2-4BDC-9084-F1833A6794B4}" destId="{F73A96EA-A09E-42BE-8E55-CBDA1D303238}" srcOrd="0" destOrd="0" parTransId="{C280D4AD-C290-4824-A260-3B53D1D49214}" sibTransId="{F41E464E-7F8C-44BA-8696-5FCC77D8EDD6}"/>
    <dgm:cxn modelId="{723950BF-3824-4871-A0D3-589A33982966}" type="presOf" srcId="{825AEE67-8098-4F3B-8CFD-7475D83A4B98}" destId="{AF1BF001-6CF6-4C0A-96D2-ECFA6F21D0C7}" srcOrd="0" destOrd="0" presId="urn:microsoft.com/office/officeart/2018/5/layout/IconCircleLabelList"/>
    <dgm:cxn modelId="{775A8BF0-F409-4123-9F74-11369D69AB52}" srcId="{DC59877A-8CE2-4BDC-9084-F1833A6794B4}" destId="{825AEE67-8098-4F3B-8CFD-7475D83A4B98}" srcOrd="1" destOrd="0" parTransId="{E02637EB-7B32-422E-8D8F-306969B27859}" sibTransId="{4AD7FABC-6B65-4B0F-BCCD-0BD445F4245D}"/>
    <dgm:cxn modelId="{F3387232-F861-422D-B993-568D29E6F1E7}" type="presParOf" srcId="{551D337E-47CE-4B5D-8A95-ADE2CEEE7204}" destId="{CB22D724-6DB0-4F76-A50B-54ADE888D1F0}" srcOrd="0" destOrd="0" presId="urn:microsoft.com/office/officeart/2018/5/layout/IconCircleLabelList"/>
    <dgm:cxn modelId="{14213D94-6BCE-421E-8633-D855250648FE}" type="presParOf" srcId="{CB22D724-6DB0-4F76-A50B-54ADE888D1F0}" destId="{5554783E-52E1-4585-8464-EC0CC37B5FB2}" srcOrd="0" destOrd="0" presId="urn:microsoft.com/office/officeart/2018/5/layout/IconCircleLabelList"/>
    <dgm:cxn modelId="{83F72166-4B60-4924-8E9A-F9E39E2C2DDC}" type="presParOf" srcId="{CB22D724-6DB0-4F76-A50B-54ADE888D1F0}" destId="{BE901D60-1583-4BDE-8F26-260BE35982B4}" srcOrd="1" destOrd="0" presId="urn:microsoft.com/office/officeart/2018/5/layout/IconCircleLabelList"/>
    <dgm:cxn modelId="{C69F927D-57E3-46A1-B79A-CD0EC97C5AE8}" type="presParOf" srcId="{CB22D724-6DB0-4F76-A50B-54ADE888D1F0}" destId="{AE376699-B1E6-40D8-9205-39D2966ED7C8}" srcOrd="2" destOrd="0" presId="urn:microsoft.com/office/officeart/2018/5/layout/IconCircleLabelList"/>
    <dgm:cxn modelId="{812372A0-CA67-4B66-8A8D-7A74B3C27A8F}" type="presParOf" srcId="{CB22D724-6DB0-4F76-A50B-54ADE888D1F0}" destId="{4F8DEA14-24C7-4018-98C4-CA643646A682}" srcOrd="3" destOrd="0" presId="urn:microsoft.com/office/officeart/2018/5/layout/IconCircleLabelList"/>
    <dgm:cxn modelId="{79928E56-5ABD-4F13-BCFA-E52171C2700A}" type="presParOf" srcId="{551D337E-47CE-4B5D-8A95-ADE2CEEE7204}" destId="{C7D05FBA-4D0E-4E1D-BB12-4317EE759B1C}" srcOrd="1" destOrd="0" presId="urn:microsoft.com/office/officeart/2018/5/layout/IconCircleLabelList"/>
    <dgm:cxn modelId="{A950A055-B221-4C5F-9B27-5BED935A525D}" type="presParOf" srcId="{551D337E-47CE-4B5D-8A95-ADE2CEEE7204}" destId="{24C52CE2-994B-4F91-BAC9-A9BB4AC79A39}" srcOrd="2" destOrd="0" presId="urn:microsoft.com/office/officeart/2018/5/layout/IconCircleLabelList"/>
    <dgm:cxn modelId="{25D00660-F537-4D21-B0D0-EDA766B0C24C}" type="presParOf" srcId="{24C52CE2-994B-4F91-BAC9-A9BB4AC79A39}" destId="{FFA2D605-0EA1-437C-90F0-EA4D1D7F8923}" srcOrd="0" destOrd="0" presId="urn:microsoft.com/office/officeart/2018/5/layout/IconCircleLabelList"/>
    <dgm:cxn modelId="{C6534C1B-462B-4951-AC06-3B8400EC2E96}" type="presParOf" srcId="{24C52CE2-994B-4F91-BAC9-A9BB4AC79A39}" destId="{FED21AFD-B199-43A4-A834-84D9F68C278C}" srcOrd="1" destOrd="0" presId="urn:microsoft.com/office/officeart/2018/5/layout/IconCircleLabelList"/>
    <dgm:cxn modelId="{BFDD7859-2576-4C4F-8E3D-AEE5CF3F50AF}" type="presParOf" srcId="{24C52CE2-994B-4F91-BAC9-A9BB4AC79A39}" destId="{0A5F2469-ED92-4E2C-A521-F138D236F5D4}" srcOrd="2" destOrd="0" presId="urn:microsoft.com/office/officeart/2018/5/layout/IconCircleLabelList"/>
    <dgm:cxn modelId="{4F95A4CC-68D7-4A81-B1C8-1F2265AFB60E}" type="presParOf" srcId="{24C52CE2-994B-4F91-BAC9-A9BB4AC79A39}" destId="{AF1BF001-6CF6-4C0A-96D2-ECFA6F21D0C7}" srcOrd="3" destOrd="0" presId="urn:microsoft.com/office/officeart/2018/5/layout/IconCircleLabelList"/>
    <dgm:cxn modelId="{E60D15E6-0ED9-45D0-AAFF-B7D8941D8B78}" type="presParOf" srcId="{551D337E-47CE-4B5D-8A95-ADE2CEEE7204}" destId="{191D3116-6565-4AD4-8A9E-A5B781CE046D}" srcOrd="3" destOrd="0" presId="urn:microsoft.com/office/officeart/2018/5/layout/IconCircleLabelList"/>
    <dgm:cxn modelId="{2492D3DE-D4DF-4FE4-9954-E984F72C64C8}" type="presParOf" srcId="{551D337E-47CE-4B5D-8A95-ADE2CEEE7204}" destId="{DBA0F4B6-BB70-4788-A92E-E4657D412838}" srcOrd="4" destOrd="0" presId="urn:microsoft.com/office/officeart/2018/5/layout/IconCircleLabelList"/>
    <dgm:cxn modelId="{67124994-8801-4D0A-983E-C849F68F469D}" type="presParOf" srcId="{DBA0F4B6-BB70-4788-A92E-E4657D412838}" destId="{8C5D5DB5-4B05-4618-859B-D463D2B0BB25}" srcOrd="0" destOrd="0" presId="urn:microsoft.com/office/officeart/2018/5/layout/IconCircleLabelList"/>
    <dgm:cxn modelId="{3B3CE40F-7C1B-49D4-91E0-339E28EF8169}" type="presParOf" srcId="{DBA0F4B6-BB70-4788-A92E-E4657D412838}" destId="{7EFAA2D7-06EA-4537-9821-B6B229FE61D4}" srcOrd="1" destOrd="0" presId="urn:microsoft.com/office/officeart/2018/5/layout/IconCircleLabelList"/>
    <dgm:cxn modelId="{FF0CC0F3-2BD0-47D4-8C37-82DDF1CFE6E7}" type="presParOf" srcId="{DBA0F4B6-BB70-4788-A92E-E4657D412838}" destId="{B96BE836-DF6C-4874-944F-1B5DDB779550}" srcOrd="2" destOrd="0" presId="urn:microsoft.com/office/officeart/2018/5/layout/IconCircleLabelList"/>
    <dgm:cxn modelId="{E2F8C678-7CE9-48CB-A650-F69E8F97CB89}" type="presParOf" srcId="{DBA0F4B6-BB70-4788-A92E-E4657D412838}" destId="{6CDD9F2F-934D-44A7-90FF-D9902C2DBD2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EF0F4-B677-48B4-BC50-8ADA4459544E}">
      <dsp:nvSpPr>
        <dsp:cNvPr id="0" name=""/>
        <dsp:cNvSpPr/>
      </dsp:nvSpPr>
      <dsp:spPr>
        <a:xfrm>
          <a:off x="303349" y="938458"/>
          <a:ext cx="942521" cy="9425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C72B20-CC82-41F3-9845-C2BE38B8BF84}">
      <dsp:nvSpPr>
        <dsp:cNvPr id="0" name=""/>
        <dsp:cNvSpPr/>
      </dsp:nvSpPr>
      <dsp:spPr>
        <a:xfrm>
          <a:off x="504214" y="1139323"/>
          <a:ext cx="540791" cy="5407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4779C-8539-4390-B718-A47A6AFC6921}">
      <dsp:nvSpPr>
        <dsp:cNvPr id="0" name=""/>
        <dsp:cNvSpPr/>
      </dsp:nvSpPr>
      <dsp:spPr>
        <a:xfrm>
          <a:off x="2051" y="2174552"/>
          <a:ext cx="1545117" cy="61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THE DOCUMENTATION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Is</a:t>
          </a:r>
          <a:r>
            <a:rPr lang="it-IT" sz="11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one of the </a:t>
          </a:r>
          <a:r>
            <a:rPr lang="it-IT" sz="11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biggest</a:t>
          </a:r>
          <a:r>
            <a:rPr lang="it-IT" sz="11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it-IT" sz="11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problem</a:t>
          </a:r>
          <a:r>
            <a:rPr lang="it-IT" sz="11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in java</a:t>
          </a:r>
          <a:endParaRPr lang="en-US" sz="1100" kern="1200" dirty="0">
            <a:solidFill>
              <a:schemeClr val="tx2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2051" y="2174552"/>
        <a:ext cx="1545117" cy="618046"/>
      </dsp:txXfrm>
    </dsp:sp>
    <dsp:sp modelId="{0FFD0C73-8EF6-444F-878D-95D478493193}">
      <dsp:nvSpPr>
        <dsp:cNvPr id="0" name=""/>
        <dsp:cNvSpPr/>
      </dsp:nvSpPr>
      <dsp:spPr>
        <a:xfrm>
          <a:off x="2118861" y="938458"/>
          <a:ext cx="942521" cy="9425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8B489C-5A53-4C9B-9ABA-278BBD5A5786}">
      <dsp:nvSpPr>
        <dsp:cNvPr id="0" name=""/>
        <dsp:cNvSpPr/>
      </dsp:nvSpPr>
      <dsp:spPr>
        <a:xfrm>
          <a:off x="2319726" y="1139323"/>
          <a:ext cx="540791" cy="5407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C8E60-4537-4FF3-96ED-61E44EDC1495}">
      <dsp:nvSpPr>
        <dsp:cNvPr id="0" name=""/>
        <dsp:cNvSpPr/>
      </dsp:nvSpPr>
      <dsp:spPr>
        <a:xfrm>
          <a:off x="1817563" y="2174552"/>
          <a:ext cx="1545117" cy="61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Java's</a:t>
          </a:r>
          <a:r>
            <a:rPr lang="it-IT" sz="11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it-IT" sz="11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documentation</a:t>
          </a:r>
          <a:r>
            <a:rPr lang="it-IT" sz="11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it-IT" sz="11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is</a:t>
          </a:r>
          <a:r>
            <a:rPr lang="it-IT" sz="11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it-IT" sz="11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extremely</a:t>
          </a:r>
          <a:r>
            <a:rPr lang="it-IT" sz="11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it-IT" sz="11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complicated</a:t>
          </a:r>
          <a:r>
            <a:rPr lang="it-IT" sz="11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for a </a:t>
          </a:r>
          <a:r>
            <a:rPr lang="it-IT" sz="11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novice</a:t>
          </a:r>
          <a:r>
            <a:rPr lang="it-IT" sz="11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it-IT" sz="11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programmer</a:t>
          </a:r>
          <a:r>
            <a:rPr lang="it-IT" sz="11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to use</a:t>
          </a:r>
          <a:r>
            <a:rPr lang="it-IT" sz="1100" kern="1200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  <a:endParaRPr lang="en-US" sz="11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1817563" y="2174552"/>
        <a:ext cx="1545117" cy="618046"/>
      </dsp:txXfrm>
    </dsp:sp>
    <dsp:sp modelId="{C2D1B7C6-F698-4981-BBDB-36F91339B819}">
      <dsp:nvSpPr>
        <dsp:cNvPr id="0" name=""/>
        <dsp:cNvSpPr/>
      </dsp:nvSpPr>
      <dsp:spPr>
        <a:xfrm>
          <a:off x="3934374" y="938458"/>
          <a:ext cx="942521" cy="9425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E3B242-4CE1-4A84-BCD3-808FB7D9CF0F}">
      <dsp:nvSpPr>
        <dsp:cNvPr id="0" name=""/>
        <dsp:cNvSpPr/>
      </dsp:nvSpPr>
      <dsp:spPr>
        <a:xfrm>
          <a:off x="4135239" y="1139323"/>
          <a:ext cx="540791" cy="5407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B5BBD-A0DB-4644-B665-4B1A22CE9066}">
      <dsp:nvSpPr>
        <dsp:cNvPr id="0" name=""/>
        <dsp:cNvSpPr/>
      </dsp:nvSpPr>
      <dsp:spPr>
        <a:xfrm>
          <a:off x="3633076" y="2174552"/>
          <a:ext cx="1545117" cy="61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Often</a:t>
          </a:r>
          <a:r>
            <a:rPr lang="it-IT" sz="11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it-IT" sz="11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this</a:t>
          </a:r>
          <a:r>
            <a:rPr lang="it-IT" sz="11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leads people </a:t>
          </a:r>
          <a:r>
            <a:rPr lang="it-IT" sz="11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who</a:t>
          </a:r>
          <a:r>
            <a:rPr lang="it-IT" sz="11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are new to </a:t>
          </a:r>
          <a:r>
            <a:rPr lang="it-IT" sz="11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this</a:t>
          </a:r>
          <a:r>
            <a:rPr lang="it-IT" sz="11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world to </a:t>
          </a:r>
          <a:r>
            <a:rPr lang="it-IT" sz="11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give</a:t>
          </a:r>
          <a:r>
            <a:rPr lang="it-IT" sz="11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up the idea of programming.</a:t>
          </a:r>
          <a:endParaRPr lang="en-US" sz="1100" kern="1200" dirty="0">
            <a:solidFill>
              <a:schemeClr val="tx2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3633076" y="2174552"/>
        <a:ext cx="1545117" cy="6180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4783E-52E1-4585-8464-EC0CC37B5FB2}">
      <dsp:nvSpPr>
        <dsp:cNvPr id="0" name=""/>
        <dsp:cNvSpPr/>
      </dsp:nvSpPr>
      <dsp:spPr>
        <a:xfrm>
          <a:off x="679050" y="367031"/>
          <a:ext cx="1887187" cy="1887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01D60-1583-4BDE-8F26-260BE35982B4}">
      <dsp:nvSpPr>
        <dsp:cNvPr id="0" name=""/>
        <dsp:cNvSpPr/>
      </dsp:nvSpPr>
      <dsp:spPr>
        <a:xfrm>
          <a:off x="1081237" y="76921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DEA14-24C7-4018-98C4-CA643646A682}">
      <dsp:nvSpPr>
        <dsp:cNvPr id="0" name=""/>
        <dsp:cNvSpPr/>
      </dsp:nvSpPr>
      <dsp:spPr>
        <a:xfrm>
          <a:off x="75768" y="284203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kern="12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rPr>
            <a:t>Eclipse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: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one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of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the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most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popular IDE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for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java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development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we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used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it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for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coding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and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testing</a:t>
          </a:r>
          <a:endParaRPr lang="en-US" sz="1400" kern="1200" dirty="0">
            <a:solidFill>
              <a:schemeClr val="tx2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75768" y="2842031"/>
        <a:ext cx="3093750" cy="720000"/>
      </dsp:txXfrm>
    </dsp:sp>
    <dsp:sp modelId="{FFA2D605-0EA1-437C-90F0-EA4D1D7F8923}">
      <dsp:nvSpPr>
        <dsp:cNvPr id="0" name=""/>
        <dsp:cNvSpPr/>
      </dsp:nvSpPr>
      <dsp:spPr>
        <a:xfrm>
          <a:off x="4314206" y="367031"/>
          <a:ext cx="1887187" cy="1887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21AFD-B199-43A4-A834-84D9F68C278C}">
      <dsp:nvSpPr>
        <dsp:cNvPr id="0" name=""/>
        <dsp:cNvSpPr/>
      </dsp:nvSpPr>
      <dsp:spPr>
        <a:xfrm>
          <a:off x="4716393" y="76921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BF001-6CF6-4C0A-96D2-ECFA6F21D0C7}">
      <dsp:nvSpPr>
        <dsp:cNvPr id="0" name=""/>
        <dsp:cNvSpPr/>
      </dsp:nvSpPr>
      <dsp:spPr>
        <a:xfrm>
          <a:off x="3710925" y="284203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kern="12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rPr>
            <a:t>GitHub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: Git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repository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we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used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it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to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work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together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by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uploading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codes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to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each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other</a:t>
          </a:r>
          <a:r>
            <a:rPr lang="es-ES" sz="1400" kern="1200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  <a:endParaRPr lang="en-US" sz="14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3710925" y="2842031"/>
        <a:ext cx="3093750" cy="720000"/>
      </dsp:txXfrm>
    </dsp:sp>
    <dsp:sp modelId="{8C5D5DB5-4B05-4618-859B-D463D2B0BB25}">
      <dsp:nvSpPr>
        <dsp:cNvPr id="0" name=""/>
        <dsp:cNvSpPr/>
      </dsp:nvSpPr>
      <dsp:spPr>
        <a:xfrm>
          <a:off x="7949362" y="367031"/>
          <a:ext cx="1887187" cy="1887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FAA2D7-06EA-4537-9821-B6B229FE61D4}">
      <dsp:nvSpPr>
        <dsp:cNvPr id="0" name=""/>
        <dsp:cNvSpPr/>
      </dsp:nvSpPr>
      <dsp:spPr>
        <a:xfrm>
          <a:off x="8351550" y="76921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DD9F2F-934D-44A7-90FF-D9902C2DBD29}">
      <dsp:nvSpPr>
        <dsp:cNvPr id="0" name=""/>
        <dsp:cNvSpPr/>
      </dsp:nvSpPr>
      <dsp:spPr>
        <a:xfrm>
          <a:off x="7346081" y="284203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kern="12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rPr>
            <a:t>Trello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: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management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software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that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we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used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to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manage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team</a:t>
          </a:r>
          <a:r>
            <a:rPr lang="es-ES" sz="14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tasks</a:t>
          </a:r>
          <a:r>
            <a:rPr lang="es-ES" sz="1400" kern="1200" dirty="0">
              <a:solidFill>
                <a:schemeClr val="tx2"/>
              </a:solidFill>
            </a:rPr>
            <a:t>.</a:t>
          </a:r>
          <a:endParaRPr lang="en-US" sz="1400" kern="1200" dirty="0">
            <a:solidFill>
              <a:schemeClr val="tx2"/>
            </a:solidFill>
          </a:endParaRPr>
        </a:p>
      </dsp:txBody>
      <dsp:txXfrm>
        <a:off x="7346081" y="2842031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092350-7C3B-EB34-56C9-D5F56B321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F728A64-CF23-9814-8765-3AB7CB19B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44A591-34BF-949E-FF19-6CBC60C51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EFFF3-10E3-2F46-B305-5C5B2FC5C286}" type="datetimeFigureOut">
              <a:rPr lang="it-IT" smtClean="0"/>
              <a:t>19/05/23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F0D1BE-6D5E-2C9A-C2BB-9BD4EC272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4FE4A8-846D-39A8-5F0A-663051313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37E9-CADE-2848-8F6B-C55B6C60FA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664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532EE1-B2CE-9F36-E20E-209A6EFC3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60CAF58-BF85-DA1C-E10E-D2DECB993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A98317-6BF7-B3D8-3006-BFD5E9870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EFFF3-10E3-2F46-B305-5C5B2FC5C286}" type="datetimeFigureOut">
              <a:rPr lang="it-IT" smtClean="0"/>
              <a:t>19/05/23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DA3867-F51D-B374-DAFE-07D92960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08C090-8DCE-32AA-C1E4-CDF57228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37E9-CADE-2848-8F6B-C55B6C60FA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402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20630E7-7BC5-6C1C-BD2C-A6AF8E119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AC1C45-A9B5-2478-2BE3-6D9B82504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5C2901-F084-846B-5E9B-23E32EFF3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EFFF3-10E3-2F46-B305-5C5B2FC5C286}" type="datetimeFigureOut">
              <a:rPr lang="it-IT" smtClean="0"/>
              <a:t>19/05/23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ECC5D26-E10F-09E6-0CE4-C8D98C020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1B82CC-6926-F300-767E-72D9B65F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37E9-CADE-2848-8F6B-C55B6C60FA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431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D48994-5A21-6866-18D6-032C2CF7B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8CDADF-36FB-D628-6933-9EE8C618F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2D3C30A-F9D3-DF25-8D00-3C7E4AEB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EFFF3-10E3-2F46-B305-5C5B2FC5C286}" type="datetimeFigureOut">
              <a:rPr lang="it-IT" smtClean="0"/>
              <a:t>19/05/23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331571-D4E6-CDCB-2990-F50D509C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5E0B3C-110E-DE78-E473-DFE71095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37E9-CADE-2848-8F6B-C55B6C60FA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2735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8EB401-5F83-3FEB-22B2-8971F7F1B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4B513B2-ABE4-1D21-7912-08DDA9416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2343B99-453B-41AC-259B-A5146DC7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EFFF3-10E3-2F46-B305-5C5B2FC5C286}" type="datetimeFigureOut">
              <a:rPr lang="it-IT" smtClean="0"/>
              <a:t>19/05/23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0D832C-7570-D107-E86D-1F87390E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FD10BC7-7085-C51F-8494-7D2F1ADBE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37E9-CADE-2848-8F6B-C55B6C60FA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4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EBEBFE-9126-36D0-AB70-EEB2FC6D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7E1A8B-5812-DBBD-C2DE-D637CC0C86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DB22C0-9C66-146D-3B27-DD7D66339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97D013D-FC55-A43D-1BB4-DDA5AEBE6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EFFF3-10E3-2F46-B305-5C5B2FC5C286}" type="datetimeFigureOut">
              <a:rPr lang="it-IT" smtClean="0"/>
              <a:t>19/05/23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CD1B98D-1D6C-D54B-663B-25DCDF46B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222888A-F672-619C-21EF-11613DEB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37E9-CADE-2848-8F6B-C55B6C60FA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7817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F06A22-34AC-0DF0-7B8E-DEA83BF66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EF30BF3-25A3-7309-21F1-31B3181CF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B4ECE95-E6DE-42A8-AAFB-A6D76CBB6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B7DC857-7D60-582E-8354-5A0C4E1CF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7F50668-AFE1-1DE9-0696-9D5C7ABCCB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E320854-6CA3-C5AE-3A7C-AECA5EF96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EFFF3-10E3-2F46-B305-5C5B2FC5C286}" type="datetimeFigureOut">
              <a:rPr lang="it-IT" smtClean="0"/>
              <a:t>19/05/23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592810E-4A94-91CA-48EC-909F16ED1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14A7E0A-0E06-6D36-86BF-2AF274C8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37E9-CADE-2848-8F6B-C55B6C60FA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821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341912-B1CC-39A9-120E-1BA9777A1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4E3065A-BF23-20E2-6C62-8661BF970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EFFF3-10E3-2F46-B305-5C5B2FC5C286}" type="datetimeFigureOut">
              <a:rPr lang="it-IT" smtClean="0"/>
              <a:t>19/05/23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BFCB3F7-3E5F-B7B8-4CBA-41E168FC0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10E97A-3FB8-20C0-EA04-5BB5130D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37E9-CADE-2848-8F6B-C55B6C60FA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268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CA06EB-6B6B-90F8-C9CC-40938F6B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EFFF3-10E3-2F46-B305-5C5B2FC5C286}" type="datetimeFigureOut">
              <a:rPr lang="it-IT" smtClean="0"/>
              <a:t>19/05/23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11F112B-2DDC-810A-F4FF-4385C6B2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491BB5-9CFC-5485-1DB1-E4CF80DC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37E9-CADE-2848-8F6B-C55B6C60FA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5299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4015F9-5776-752A-2D66-911665A9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8C79E0-C4EE-F1FD-7A4A-BBECFBCD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B4F4830-9F59-21D9-85C7-A064F2A03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2B4CC65-6ABF-E9AF-8425-3E18C1A18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EFFF3-10E3-2F46-B305-5C5B2FC5C286}" type="datetimeFigureOut">
              <a:rPr lang="it-IT" smtClean="0"/>
              <a:t>19/05/23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B314B68-F115-3A47-FF7D-4C47DC01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ED5563-1BF5-AAB3-5A0B-02550EC0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37E9-CADE-2848-8F6B-C55B6C60FA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553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84CEE0-E897-41AA-1084-CA3FD550F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16D2701-A2F2-3F18-B9EF-B11F8980F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912E79E-6B68-1535-BA3B-9404867B7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DE96EC-D3BD-804C-4FF7-C78424D4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EFFF3-10E3-2F46-B305-5C5B2FC5C286}" type="datetimeFigureOut">
              <a:rPr lang="it-IT" smtClean="0"/>
              <a:t>19/05/23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1F3FF72-5770-C9F3-2CA0-5C5013804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66B324-3776-0990-24FF-E2E0A816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37E9-CADE-2848-8F6B-C55B6C60FA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615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1D2BAA1-D2F2-3546-99D3-093F2F77E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B0A3B55-2965-BBBF-C7B2-09BE76DFD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F85402-12F7-B7D0-2189-AE226BB13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EFFF3-10E3-2F46-B305-5C5B2FC5C286}" type="datetimeFigureOut">
              <a:rPr lang="it-IT" smtClean="0"/>
              <a:t>19/05/23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BDEB74-B54B-217F-E460-8CD2FDB1C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78ED6E-7BD1-D649-9CC9-C7FF672A4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737E9-CADE-2848-8F6B-C55B6C60FA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870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1DB615B-DCB2-D933-7653-1BFCE3562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67591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dirty="0">
                <a:solidFill>
                  <a:srgbClr val="FF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JAVALINGO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A90D714-CB09-EE1E-B188-1ACDD9C21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it-IT" sz="20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 </a:t>
            </a:r>
            <a:r>
              <a:rPr lang="it-IT" sz="20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Engineers&amp;Co</a:t>
            </a:r>
            <a:r>
              <a:rPr lang="it-IT" sz="20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product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4E3D9B6-DA66-BC8B-BBCE-DF5E63CC6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091" y="539390"/>
            <a:ext cx="6134636" cy="61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2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1A3DA0B-48D2-4DED-D300-6D28B56B5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noProof="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SW engineering </a:t>
            </a:r>
            <a:r>
              <a:rPr lang="en-US" sz="4000" kern="12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lang="en-US" sz="4000" kern="1200" noProof="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ctivities</a:t>
            </a:r>
            <a:r>
              <a:rPr lang="en-US" sz="4000" kern="1200" noProof="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br>
              <a:rPr lang="en-US" sz="4000" kern="1200" noProof="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4000" kern="1200" noProof="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 cases model</a:t>
            </a:r>
            <a:endParaRPr lang="en-US" sz="4000" kern="12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egnaposto contenuto 6" descr="Immagine che contiene testo, diagramma, schermata, cerchio&#10;&#10;Descrizione generata automaticamente">
            <a:extLst>
              <a:ext uri="{FF2B5EF4-FFF2-40B4-BE49-F238E27FC236}">
                <a16:creationId xmlns:a16="http://schemas.microsoft.com/office/drawing/2014/main" id="{DC6D1B0B-6F77-B30C-1A12-370DBA341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4340" y="454914"/>
            <a:ext cx="7704382" cy="611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92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523347-2B5D-760B-531E-13E5C5A4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noProof="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SW engineering </a:t>
            </a:r>
            <a:r>
              <a:rPr lang="en-US" sz="4000" kern="12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lang="en-US" sz="4000" kern="1200" noProof="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ctivities</a:t>
            </a:r>
            <a:r>
              <a:rPr lang="en-US" sz="4000" kern="1200" noProof="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br>
              <a:rPr lang="en-US" sz="4000" kern="1200" noProof="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40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Class </a:t>
            </a:r>
            <a:r>
              <a:rPr lang="en-US" sz="4000" noProof="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endParaRPr lang="en-US" sz="4000" kern="12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egnaposto contenuto 4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0CC9A7FB-799C-3514-68F8-77ED3DFB3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574" y="884004"/>
            <a:ext cx="6172441" cy="508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6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523347-2B5D-760B-531E-13E5C5A4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noProof="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SW engineering </a:t>
            </a:r>
            <a:r>
              <a:rPr lang="en-US" sz="4000" kern="12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lang="en-US" sz="4000" kern="1200" noProof="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ctivities</a:t>
            </a:r>
            <a:r>
              <a:rPr lang="en-US" sz="4000" kern="1200" noProof="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br>
              <a:rPr lang="en-US" sz="4000" kern="1200" noProof="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4000" noProof="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  <a:endParaRPr lang="en-US" sz="4000" kern="12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egnaposto contenuto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44B2F5E0-2EA2-20DB-0DCB-9D8D3D9DE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49" y="1500970"/>
            <a:ext cx="7104498" cy="38560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228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A180C95-39C3-F8A0-721C-1386A87C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SW engineering activities:</a:t>
            </a:r>
            <a:br>
              <a:rPr lang="it-IT" sz="28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t-IT" sz="28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Testing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201F32-EA4D-B6CC-7BF1-A1A336EE8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/>
          </a:bodyPr>
          <a:lstStyle/>
          <a:p>
            <a:r>
              <a:rPr lang="en-U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 test </a:t>
            </a:r>
            <a:r>
              <a:rPr lang="en-US" sz="24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JavaLingo</a:t>
            </a:r>
            <a:r>
              <a:rPr lang="en-U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we used </a:t>
            </a:r>
            <a:r>
              <a:rPr lang="en-US" sz="24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Junit</a:t>
            </a:r>
            <a:r>
              <a:rPr lang="en-U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 unit testing framework. </a:t>
            </a:r>
          </a:p>
          <a:p>
            <a:endParaRPr lang="en-US" sz="24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 have a test class for every model.</a:t>
            </a:r>
          </a:p>
          <a:p>
            <a:endParaRPr lang="en-US" sz="24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 the right there is an example of a test class</a:t>
            </a:r>
            <a:endParaRPr lang="en-US" sz="2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Segnaposto contenuto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ACC9EF4E-52A9-3BC7-5C01-8938E5435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73" y="640080"/>
            <a:ext cx="4992166" cy="5577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340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C2A6FE-847D-5E3E-7CE9-B4D1A12A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es-ES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es-ES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Deployment</a:t>
            </a:r>
            <a:r>
              <a:rPr lang="es-ES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br>
              <a:rPr lang="es-ES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Strategies</a:t>
            </a:r>
            <a:r>
              <a:rPr lang="es-E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s-ES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endParaRPr lang="it-IT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6CDD9632-6782-1D1C-5ED1-2ECB932CC6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524489"/>
              </p:ext>
            </p:extLst>
          </p:nvPr>
        </p:nvGraphicFramePr>
        <p:xfrm>
          <a:off x="838200" y="2563812"/>
          <a:ext cx="10515600" cy="3929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8A00C2E7-3570-6259-9B7A-A9243B412AD4}"/>
              </a:ext>
            </a:extLst>
          </p:cNvPr>
          <p:cNvSpPr txBox="1"/>
          <p:nvPr/>
        </p:nvSpPr>
        <p:spPr>
          <a:xfrm>
            <a:off x="0" y="20955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it-IT" sz="28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28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it-IT" sz="28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use to </a:t>
            </a:r>
            <a:r>
              <a:rPr lang="it-IT" sz="28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</a:t>
            </a:r>
            <a:r>
              <a:rPr lang="it-IT" sz="28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2800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JavaLingo</a:t>
            </a:r>
            <a:endParaRPr lang="it-IT" sz="28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392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0CFFFD-75C7-CC61-D07C-B38E90B6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6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RESULT:</a:t>
            </a:r>
            <a:br>
              <a:rPr lang="en-US" sz="46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4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LOGIN AND REGISTRATION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17">
            <a:extLst>
              <a:ext uri="{FF2B5EF4-FFF2-40B4-BE49-F238E27FC236}">
                <a16:creationId xmlns:a16="http://schemas.microsoft.com/office/drawing/2014/main" id="{299A9AF1-525F-FD32-0268-0AEDFE881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560620" y="2283013"/>
            <a:ext cx="2889356" cy="426473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5537B1B-A05D-B5E7-696B-756F8FC187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42025" y="2283013"/>
            <a:ext cx="4264735" cy="4264735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15629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0076BD-E67B-3362-0DC2-F0A727798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73" y="769028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Aharoni"/>
                <a:cs typeface="Aharoni"/>
              </a:rPr>
              <a:t>RESULT: </a:t>
            </a:r>
            <a:r>
              <a:rPr lang="en-US">
                <a:solidFill>
                  <a:srgbClr val="FF0000"/>
                </a:solidFill>
                <a:latin typeface="Aharoni"/>
                <a:cs typeface="Aharoni"/>
              </a:rPr>
              <a:t>MENU</a:t>
            </a:r>
            <a:endParaRPr lang="en-US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F79F6AA-9942-9F31-41E6-A2B781134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2" t="-260" r="-140" b="6667"/>
          <a:stretch/>
        </p:blipFill>
        <p:spPr>
          <a:xfrm>
            <a:off x="1537566" y="2137642"/>
            <a:ext cx="9332254" cy="45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13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A846-F2B9-1149-6CF3-B12F3359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RESULT:</a:t>
            </a:r>
            <a:br>
              <a:rPr lang="en-US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EXERCISES AND DAILY CHALLENGE</a:t>
            </a:r>
            <a:br>
              <a:rPr lang="en-US" sz="3100" dirty="0">
                <a:solidFill>
                  <a:schemeClr val="tx2"/>
                </a:solidFill>
              </a:rPr>
            </a:br>
            <a:endParaRPr lang="en-US" sz="3100" dirty="0">
              <a:solidFill>
                <a:srgbClr val="FF0000"/>
              </a:solidFill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biglietto da visita, schermata, Carattere&#10;&#10;Descrizione generata automaticamente">
            <a:extLst>
              <a:ext uri="{FF2B5EF4-FFF2-40B4-BE49-F238E27FC236}">
                <a16:creationId xmlns:a16="http://schemas.microsoft.com/office/drawing/2014/main" id="{13C868FD-16D1-BA11-07D2-7FE689E2B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384" y="2800003"/>
            <a:ext cx="3758184" cy="1973046"/>
          </a:xfrm>
          <a:prstGeom prst="rect">
            <a:avLst/>
          </a:prstGeom>
        </p:spPr>
      </p:pic>
      <p:pic>
        <p:nvPicPr>
          <p:cNvPr id="4" name="Segnaposto contenuto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A46B8BA1-2A82-67F3-46A8-550834C09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07" y="2281979"/>
            <a:ext cx="4744897" cy="2491070"/>
          </a:xfrm>
          <a:prstGeom prst="rect">
            <a:avLst/>
          </a:prstGeom>
          <a:noFill/>
        </p:spPr>
      </p:pic>
      <p:pic>
        <p:nvPicPr>
          <p:cNvPr id="5" name="Segnaposto contenuto 6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9A2FD8F0-8BDC-80A0-263D-0C2FB82871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47"/>
          <a:stretch/>
        </p:blipFill>
        <p:spPr>
          <a:xfrm>
            <a:off x="1286166" y="4923753"/>
            <a:ext cx="3758184" cy="1263494"/>
          </a:xfrm>
          <a:prstGeom prst="rect">
            <a:avLst/>
          </a:prstGeom>
        </p:spPr>
      </p:pic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2525D842-BB1A-C8A8-E581-1E2AEB9E5299}"/>
              </a:ext>
            </a:extLst>
          </p:cNvPr>
          <p:cNvCxnSpPr>
            <a:cxnSpLocks/>
          </p:cNvCxnSpPr>
          <p:nvPr/>
        </p:nvCxnSpPr>
        <p:spPr>
          <a:xfrm>
            <a:off x="6096000" y="2101471"/>
            <a:ext cx="0" cy="43624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2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0076BD-E67B-3362-0DC2-F0A727798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50" y="791439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RESULT: </a:t>
            </a:r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FORUM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schermata, testo, numero, ricevuta&#10;&#10;Descrizione generata automaticamente">
            <a:extLst>
              <a:ext uri="{FF2B5EF4-FFF2-40B4-BE49-F238E27FC236}">
                <a16:creationId xmlns:a16="http://schemas.microsoft.com/office/drawing/2014/main" id="{CC4C6200-9DA5-DD3B-5D36-375EC85F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943652"/>
            <a:ext cx="5614416" cy="3003712"/>
          </a:xfrm>
          <a:prstGeom prst="rect">
            <a:avLst/>
          </a:prstGeom>
        </p:spPr>
      </p:pic>
      <p:pic>
        <p:nvPicPr>
          <p:cNvPr id="5" name="Segnaposto contenuto 4" descr="Immagine che contiene testo, schermata, ricevuta, Carattere&#10;&#10;Descrizione generata automaticamente">
            <a:extLst>
              <a:ext uri="{FF2B5EF4-FFF2-40B4-BE49-F238E27FC236}">
                <a16:creationId xmlns:a16="http://schemas.microsoft.com/office/drawing/2014/main" id="{A4D8B531-7741-35DD-2059-33563052E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2978742"/>
            <a:ext cx="5614416" cy="29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87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0076BD-E67B-3362-0DC2-F0A727798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73" y="769028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Aharoni"/>
                <a:cs typeface="Aharoni"/>
              </a:rPr>
              <a:t>RESULT: </a:t>
            </a:r>
            <a:r>
              <a:rPr lang="en-US">
                <a:solidFill>
                  <a:srgbClr val="FF0000"/>
                </a:solidFill>
                <a:latin typeface="Aharoni"/>
                <a:cs typeface="Aharoni"/>
              </a:rPr>
              <a:t>PROFILE</a:t>
            </a:r>
            <a:endParaRPr lang="en-US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B62C0619-27C4-2C9C-C25F-8C763DB51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" b="4478"/>
          <a:stretch/>
        </p:blipFill>
        <p:spPr>
          <a:xfrm>
            <a:off x="1710019" y="2052332"/>
            <a:ext cx="8615092" cy="43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2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3E67172-597F-57F3-E89F-1400E673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833717"/>
          </a:xfrm>
        </p:spPr>
        <p:txBody>
          <a:bodyPr anchor="b">
            <a:normAutofit/>
          </a:bodyPr>
          <a:lstStyle/>
          <a:p>
            <a:r>
              <a:rPr lang="it-IT" sz="40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JAVALINGO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EFC48FBE-09D7-CA28-B8F3-6B54645D3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712208"/>
            <a:ext cx="4783697" cy="3920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</a:t>
            </a:r>
            <a:r>
              <a:rPr lang="it-IT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it-IT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one of the </a:t>
            </a:r>
            <a:r>
              <a:rPr lang="it-IT" sz="24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most</a:t>
            </a:r>
            <a:r>
              <a:rPr lang="it-IT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it-IT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it-IT" sz="24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most</a:t>
            </a:r>
            <a:r>
              <a:rPr lang="it-IT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requested</a:t>
            </a:r>
            <a:r>
              <a:rPr lang="it-IT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languages</a:t>
            </a:r>
            <a:r>
              <a:rPr lang="it-IT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the world.</a:t>
            </a:r>
          </a:p>
          <a:p>
            <a:pPr marL="0" indent="0">
              <a:buNone/>
            </a:pPr>
            <a:endParaRPr lang="it-IT" sz="24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 and more </a:t>
            </a:r>
            <a:r>
              <a:rPr lang="it-IT" sz="2400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young</a:t>
            </a:r>
            <a:r>
              <a:rPr lang="it-IT" sz="24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2400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programmers</a:t>
            </a:r>
            <a:r>
              <a:rPr lang="it-IT" sz="24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 </a:t>
            </a:r>
            <a:r>
              <a:rPr lang="it-IT" sz="24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starting</a:t>
            </a:r>
            <a:r>
              <a:rPr lang="it-IT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it-IT" sz="24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</a:t>
            </a:r>
            <a:r>
              <a:rPr lang="it-IT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it-IT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Java.</a:t>
            </a:r>
          </a:p>
          <a:p>
            <a:pPr marL="0" indent="0">
              <a:buNone/>
            </a:pPr>
            <a:endParaRPr lang="it-IT" sz="24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 </a:t>
            </a:r>
            <a:r>
              <a:rPr lang="it-IT" sz="24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it-IT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it-IT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one of </a:t>
            </a:r>
            <a:r>
              <a:rPr lang="it-IT" sz="2400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Java's</a:t>
            </a:r>
            <a:r>
              <a:rPr lang="it-IT" sz="24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big </a:t>
            </a:r>
            <a:r>
              <a:rPr lang="it-IT" sz="2400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problems</a:t>
            </a:r>
            <a:r>
              <a:rPr lang="it-IT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marL="0" indent="0">
              <a:buNone/>
            </a:pPr>
            <a:endParaRPr lang="it-IT" sz="2000" dirty="0"/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38E3D7FD-434E-3D2C-DEBC-E126C51CA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4450483"/>
              </p:ext>
            </p:extLst>
          </p:nvPr>
        </p:nvGraphicFramePr>
        <p:xfrm>
          <a:off x="5988424" y="537882"/>
          <a:ext cx="5365375" cy="5582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16">
            <a:extLst>
              <a:ext uri="{FF2B5EF4-FFF2-40B4-BE49-F238E27FC236}">
                <a16:creationId xmlns:a16="http://schemas.microsoft.com/office/drawing/2014/main" id="{B94EA45D-A1B5-0F39-F3D2-A5F4B046B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1" r="3801"/>
          <a:stretch/>
        </p:blipFill>
        <p:spPr>
          <a:xfrm>
            <a:off x="4132554" y="499042"/>
            <a:ext cx="856126" cy="9225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21869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0076BD-E67B-3362-0DC2-F0A727798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73" y="769028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Aharoni"/>
                <a:cs typeface="Aharoni"/>
              </a:rPr>
              <a:t>RESULT: </a:t>
            </a:r>
            <a:r>
              <a:rPr lang="en-US">
                <a:solidFill>
                  <a:srgbClr val="FF0000"/>
                </a:solidFill>
                <a:latin typeface="Aharoni"/>
                <a:cs typeface="Aharoni"/>
              </a:rPr>
              <a:t>ADMINISTRATION PANEL</a:t>
            </a:r>
            <a:endParaRPr lang="en-US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17742780-D9B0-730E-CC81-42187AB99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707" y="2232083"/>
            <a:ext cx="4966372" cy="3672907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JavaLingo’s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 </a:t>
            </a: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administration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 panel </a:t>
            </a: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is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 a </a:t>
            </a: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valuable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 </a:t>
            </a: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resource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 </a:t>
            </a: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for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 </a:t>
            </a: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administrators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, </a:t>
            </a: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offering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 </a:t>
            </a:r>
            <a:r>
              <a:rPr lang="es-ES" sz="3000" dirty="0">
                <a:solidFill>
                  <a:srgbClr val="FF0000"/>
                </a:solidFill>
                <a:latin typeface="Aharoni"/>
                <a:cs typeface="Aharoni"/>
              </a:rPr>
              <a:t>complete control </a:t>
            </a: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over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 </a:t>
            </a: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the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 </a:t>
            </a: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application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 and </a:t>
            </a: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supporting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 </a:t>
            </a: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the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 </a:t>
            </a: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learning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 </a:t>
            </a: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experience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 </a:t>
            </a: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of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 </a:t>
            </a: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young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 </a:t>
            </a: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programmers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.</a:t>
            </a:r>
          </a:p>
          <a:p>
            <a:pPr marL="0" indent="0">
              <a:buNone/>
            </a:pPr>
            <a:endParaRPr lang="es-ES" sz="3000" dirty="0">
              <a:solidFill>
                <a:schemeClr val="tx2"/>
              </a:solidFill>
              <a:latin typeface="Aharoni"/>
              <a:cs typeface="Aharoni"/>
            </a:endParaRPr>
          </a:p>
          <a:p>
            <a:pPr marL="0" indent="0">
              <a:buNone/>
            </a:pP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We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 </a:t>
            </a: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used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 </a:t>
            </a: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it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 </a:t>
            </a: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for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 </a:t>
            </a:r>
            <a:r>
              <a:rPr lang="es-ES" sz="3000" dirty="0" err="1">
                <a:solidFill>
                  <a:schemeClr val="tx2"/>
                </a:solidFill>
                <a:latin typeface="Aharoni"/>
                <a:cs typeface="Aharoni"/>
              </a:rPr>
              <a:t>the</a:t>
            </a:r>
            <a:r>
              <a:rPr lang="es-ES" sz="3000" dirty="0">
                <a:solidFill>
                  <a:schemeClr val="tx2"/>
                </a:solidFill>
                <a:latin typeface="Aharoni"/>
                <a:cs typeface="Aharoni"/>
              </a:rPr>
              <a:t> </a:t>
            </a:r>
            <a:r>
              <a:rPr lang="es-ES" sz="3000" dirty="0" err="1">
                <a:solidFill>
                  <a:srgbClr val="FF0000"/>
                </a:solidFill>
                <a:latin typeface="Aharoni"/>
                <a:cs typeface="Aharoni"/>
              </a:rPr>
              <a:t>creation</a:t>
            </a:r>
            <a:r>
              <a:rPr lang="es-ES" sz="3000" dirty="0">
                <a:solidFill>
                  <a:srgbClr val="FF0000"/>
                </a:solidFill>
                <a:latin typeface="Aharoni"/>
                <a:cs typeface="Aharoni"/>
              </a:rPr>
              <a:t> and </a:t>
            </a:r>
            <a:r>
              <a:rPr lang="es-ES" sz="3000" dirty="0" err="1">
                <a:solidFill>
                  <a:srgbClr val="FF0000"/>
                </a:solidFill>
                <a:latin typeface="Aharoni"/>
                <a:cs typeface="Aharoni"/>
              </a:rPr>
              <a:t>maintenance</a:t>
            </a:r>
            <a:r>
              <a:rPr lang="es-ES" sz="3000" dirty="0">
                <a:solidFill>
                  <a:srgbClr val="FF0000"/>
                </a:solidFill>
                <a:latin typeface="Aharoni"/>
                <a:cs typeface="Aharoni"/>
              </a:rPr>
              <a:t> </a:t>
            </a:r>
            <a:r>
              <a:rPr lang="es-ES" sz="3000" dirty="0" err="1">
                <a:solidFill>
                  <a:srgbClr val="FF0000"/>
                </a:solidFill>
                <a:latin typeface="Aharoni"/>
                <a:cs typeface="Aharoni"/>
              </a:rPr>
              <a:t>of</a:t>
            </a:r>
            <a:r>
              <a:rPr lang="es-ES" sz="3000" dirty="0">
                <a:solidFill>
                  <a:srgbClr val="FF0000"/>
                </a:solidFill>
                <a:latin typeface="Aharoni"/>
                <a:cs typeface="Aharoni"/>
              </a:rPr>
              <a:t> </a:t>
            </a:r>
            <a:r>
              <a:rPr lang="es-ES" sz="3000" dirty="0" err="1">
                <a:solidFill>
                  <a:srgbClr val="FF0000"/>
                </a:solidFill>
                <a:latin typeface="Aharoni"/>
                <a:cs typeface="Aharoni"/>
              </a:rPr>
              <a:t>exerceses</a:t>
            </a:r>
            <a:r>
              <a:rPr lang="es-ES" sz="3000" dirty="0">
                <a:solidFill>
                  <a:srgbClr val="FF0000"/>
                </a:solidFill>
                <a:latin typeface="Aharoni"/>
                <a:cs typeface="Aharoni"/>
              </a:rPr>
              <a:t> and </a:t>
            </a:r>
            <a:r>
              <a:rPr lang="es-ES" sz="3000" dirty="0" err="1">
                <a:solidFill>
                  <a:srgbClr val="FF0000"/>
                </a:solidFill>
                <a:latin typeface="Aharoni"/>
                <a:cs typeface="Aharoni"/>
              </a:rPr>
              <a:t>daily</a:t>
            </a:r>
            <a:r>
              <a:rPr lang="es-ES" sz="3000" dirty="0">
                <a:solidFill>
                  <a:srgbClr val="FF0000"/>
                </a:solidFill>
                <a:latin typeface="Aharoni"/>
                <a:cs typeface="Aharoni"/>
              </a:rPr>
              <a:t> </a:t>
            </a:r>
            <a:r>
              <a:rPr lang="es-ES" sz="3000" dirty="0" err="1">
                <a:solidFill>
                  <a:srgbClr val="FF0000"/>
                </a:solidFill>
                <a:latin typeface="Aharoni"/>
                <a:cs typeface="Aharoni"/>
              </a:rPr>
              <a:t>challenges</a:t>
            </a:r>
            <a:endParaRPr lang="en-US" sz="3000" dirty="0">
              <a:solidFill>
                <a:srgbClr val="FF0000"/>
              </a:solidFill>
              <a:cs typeface="Calibri" panose="020F0502020204030204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B6285C6-CB82-8F1A-1884-69C209133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02" y="2232083"/>
            <a:ext cx="5598016" cy="402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25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52EA9E-4791-7EFC-13CD-B7B1116B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5291328" cy="1454051"/>
          </a:xfrm>
        </p:spPr>
        <p:txBody>
          <a:bodyPr>
            <a:normAutofit/>
          </a:bodyPr>
          <a:lstStyle/>
          <a:p>
            <a:r>
              <a:rPr lang="it-IT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JAVALINGO:</a:t>
            </a:r>
            <a:r>
              <a:rPr lang="it-IT" sz="36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CONCLUSION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A6E8C2-E4F8-EB18-6128-606C1EB1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JavaLingo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great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resource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young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programmers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who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want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learn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Java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language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a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simple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way. Thanks to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its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17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innovative </a:t>
            </a:r>
            <a:r>
              <a:rPr lang="it-IT" sz="1700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approach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the app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simplifies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learning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process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allowing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users to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acquire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skills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necessary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become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expert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Java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programmers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without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having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depend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solely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on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documentation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it-IT" sz="17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a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variety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of </a:t>
            </a:r>
            <a:r>
              <a:rPr lang="it-IT" sz="1700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hands-on</a:t>
            </a:r>
            <a:r>
              <a:rPr lang="it-IT" sz="17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1700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exercises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an </a:t>
            </a:r>
            <a:r>
              <a:rPr lang="it-IT" sz="17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easy-to-use user </a:t>
            </a:r>
            <a:r>
              <a:rPr lang="it-IT" sz="1700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interface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JavaLingo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makes learning the Java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language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engaging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effective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it-IT" sz="17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are sure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JavaLingo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help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young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17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programmers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it-IT" sz="1700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cultivate</a:t>
            </a:r>
            <a:r>
              <a:rPr lang="it-IT" sz="17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1700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their</a:t>
            </a:r>
            <a:r>
              <a:rPr lang="it-IT" sz="17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passion</a:t>
            </a:r>
            <a:r>
              <a:rPr lang="it-IT" sz="17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igura a mano libera 7">
            <a:extLst>
              <a:ext uri="{FF2B5EF4-FFF2-40B4-BE49-F238E27FC236}">
                <a16:creationId xmlns:a16="http://schemas.microsoft.com/office/drawing/2014/main" id="{740B3B95-601C-0EEF-F04F-77B3AEC1070C}"/>
              </a:ext>
            </a:extLst>
          </p:cNvPr>
          <p:cNvSpPr/>
          <p:nvPr/>
        </p:nvSpPr>
        <p:spPr>
          <a:xfrm>
            <a:off x="8995433" y="3197387"/>
            <a:ext cx="536969" cy="860509"/>
          </a:xfrm>
          <a:custGeom>
            <a:avLst/>
            <a:gdLst>
              <a:gd name="connsiteX0" fmla="*/ 430632 w 536969"/>
              <a:gd name="connsiteY0" fmla="*/ 860509 h 860509"/>
              <a:gd name="connsiteX1" fmla="*/ 0 w 536969"/>
              <a:gd name="connsiteY1" fmla="*/ 430255 h 860509"/>
              <a:gd name="connsiteX2" fmla="*/ 430632 w 536969"/>
              <a:gd name="connsiteY2" fmla="*/ 0 h 860509"/>
              <a:gd name="connsiteX3" fmla="*/ 536970 w 536969"/>
              <a:gd name="connsiteY3" fmla="*/ 106338 h 860509"/>
              <a:gd name="connsiteX4" fmla="*/ 213430 w 536969"/>
              <a:gd name="connsiteY4" fmla="*/ 430255 h 860509"/>
              <a:gd name="connsiteX5" fmla="*/ 536970 w 536969"/>
              <a:gd name="connsiteY5" fmla="*/ 754171 h 860509"/>
              <a:gd name="connsiteX6" fmla="*/ 430632 w 536969"/>
              <a:gd name="connsiteY6" fmla="*/ 860509 h 860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969" h="860509">
                <a:moveTo>
                  <a:pt x="430632" y="860509"/>
                </a:moveTo>
                <a:lnTo>
                  <a:pt x="0" y="430255"/>
                </a:lnTo>
                <a:lnTo>
                  <a:pt x="430632" y="0"/>
                </a:lnTo>
                <a:lnTo>
                  <a:pt x="536970" y="106338"/>
                </a:lnTo>
                <a:lnTo>
                  <a:pt x="213430" y="430255"/>
                </a:lnTo>
                <a:lnTo>
                  <a:pt x="536970" y="754171"/>
                </a:lnTo>
                <a:lnTo>
                  <a:pt x="430632" y="860509"/>
                </a:lnTo>
                <a:close/>
              </a:path>
            </a:pathLst>
          </a:custGeom>
          <a:solidFill>
            <a:schemeClr val="accent1"/>
          </a:solidFill>
          <a:ln w="37703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9" name="Figura a mano libera 8">
            <a:extLst>
              <a:ext uri="{FF2B5EF4-FFF2-40B4-BE49-F238E27FC236}">
                <a16:creationId xmlns:a16="http://schemas.microsoft.com/office/drawing/2014/main" id="{9135ADEE-D9DF-D99C-165E-A33231611072}"/>
              </a:ext>
            </a:extLst>
          </p:cNvPr>
          <p:cNvSpPr/>
          <p:nvPr/>
        </p:nvSpPr>
        <p:spPr>
          <a:xfrm>
            <a:off x="10331070" y="3197387"/>
            <a:ext cx="536969" cy="860509"/>
          </a:xfrm>
          <a:custGeom>
            <a:avLst/>
            <a:gdLst>
              <a:gd name="connsiteX0" fmla="*/ 106338 w 536969"/>
              <a:gd name="connsiteY0" fmla="*/ 860509 h 860509"/>
              <a:gd name="connsiteX1" fmla="*/ 0 w 536969"/>
              <a:gd name="connsiteY1" fmla="*/ 754171 h 860509"/>
              <a:gd name="connsiteX2" fmla="*/ 323539 w 536969"/>
              <a:gd name="connsiteY2" fmla="*/ 430255 h 860509"/>
              <a:gd name="connsiteX3" fmla="*/ 0 w 536969"/>
              <a:gd name="connsiteY3" fmla="*/ 106338 h 860509"/>
              <a:gd name="connsiteX4" fmla="*/ 106338 w 536969"/>
              <a:gd name="connsiteY4" fmla="*/ 0 h 860509"/>
              <a:gd name="connsiteX5" fmla="*/ 536970 w 536969"/>
              <a:gd name="connsiteY5" fmla="*/ 430255 h 860509"/>
              <a:gd name="connsiteX6" fmla="*/ 106338 w 536969"/>
              <a:gd name="connsiteY6" fmla="*/ 860509 h 860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969" h="860509">
                <a:moveTo>
                  <a:pt x="106338" y="860509"/>
                </a:moveTo>
                <a:lnTo>
                  <a:pt x="0" y="754171"/>
                </a:lnTo>
                <a:lnTo>
                  <a:pt x="323539" y="430255"/>
                </a:lnTo>
                <a:lnTo>
                  <a:pt x="0" y="106338"/>
                </a:lnTo>
                <a:lnTo>
                  <a:pt x="106338" y="0"/>
                </a:lnTo>
                <a:lnTo>
                  <a:pt x="536970" y="430255"/>
                </a:lnTo>
                <a:lnTo>
                  <a:pt x="106338" y="860509"/>
                </a:lnTo>
                <a:close/>
              </a:path>
            </a:pathLst>
          </a:custGeom>
          <a:solidFill>
            <a:schemeClr val="accent1"/>
          </a:solidFill>
          <a:ln w="37703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1" name="Figura a mano libera 10">
            <a:extLst>
              <a:ext uri="{FF2B5EF4-FFF2-40B4-BE49-F238E27FC236}">
                <a16:creationId xmlns:a16="http://schemas.microsoft.com/office/drawing/2014/main" id="{6FBAA788-4FBF-C315-AC76-A23B04499FCC}"/>
              </a:ext>
            </a:extLst>
          </p:cNvPr>
          <p:cNvSpPr/>
          <p:nvPr/>
        </p:nvSpPr>
        <p:spPr>
          <a:xfrm rot="17550601">
            <a:off x="9458027" y="3572759"/>
            <a:ext cx="942337" cy="150834"/>
          </a:xfrm>
          <a:custGeom>
            <a:avLst/>
            <a:gdLst>
              <a:gd name="connsiteX0" fmla="*/ 0 w 942337"/>
              <a:gd name="connsiteY0" fmla="*/ 0 h 150834"/>
              <a:gd name="connsiteX1" fmla="*/ 942337 w 942337"/>
              <a:gd name="connsiteY1" fmla="*/ 0 h 150834"/>
              <a:gd name="connsiteX2" fmla="*/ 942337 w 942337"/>
              <a:gd name="connsiteY2" fmla="*/ 150834 h 150834"/>
              <a:gd name="connsiteX3" fmla="*/ 0 w 942337"/>
              <a:gd name="connsiteY3" fmla="*/ 150834 h 15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337" h="150834">
                <a:moveTo>
                  <a:pt x="0" y="0"/>
                </a:moveTo>
                <a:lnTo>
                  <a:pt x="942337" y="0"/>
                </a:lnTo>
                <a:lnTo>
                  <a:pt x="942337" y="150834"/>
                </a:lnTo>
                <a:lnTo>
                  <a:pt x="0" y="150834"/>
                </a:lnTo>
                <a:close/>
              </a:path>
            </a:pathLst>
          </a:custGeom>
          <a:solidFill>
            <a:schemeClr val="accent1"/>
          </a:solidFill>
          <a:ln w="37703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3" name="Figura a mano libera 12">
            <a:extLst>
              <a:ext uri="{FF2B5EF4-FFF2-40B4-BE49-F238E27FC236}">
                <a16:creationId xmlns:a16="http://schemas.microsoft.com/office/drawing/2014/main" id="{C97BEDC4-BCCD-AA3B-EBFA-E96E10144262}"/>
              </a:ext>
            </a:extLst>
          </p:cNvPr>
          <p:cNvSpPr/>
          <p:nvPr/>
        </p:nvSpPr>
        <p:spPr>
          <a:xfrm>
            <a:off x="8423394" y="2270134"/>
            <a:ext cx="3016684" cy="2337930"/>
          </a:xfrm>
          <a:custGeom>
            <a:avLst/>
            <a:gdLst>
              <a:gd name="connsiteX0" fmla="*/ 0 w 3016684"/>
              <a:gd name="connsiteY0" fmla="*/ 0 h 2337930"/>
              <a:gd name="connsiteX1" fmla="*/ 0 w 3016684"/>
              <a:gd name="connsiteY1" fmla="*/ 2337930 h 2337930"/>
              <a:gd name="connsiteX2" fmla="*/ 3016684 w 3016684"/>
              <a:gd name="connsiteY2" fmla="*/ 2337930 h 2337930"/>
              <a:gd name="connsiteX3" fmla="*/ 3016684 w 3016684"/>
              <a:gd name="connsiteY3" fmla="*/ 0 h 2337930"/>
              <a:gd name="connsiteX4" fmla="*/ 2601890 w 3016684"/>
              <a:gd name="connsiteY4" fmla="*/ 226251 h 2337930"/>
              <a:gd name="connsiteX5" fmla="*/ 2677307 w 3016684"/>
              <a:gd name="connsiteY5" fmla="*/ 301668 h 2337930"/>
              <a:gd name="connsiteX6" fmla="*/ 2601890 w 3016684"/>
              <a:gd name="connsiteY6" fmla="*/ 377086 h 2337930"/>
              <a:gd name="connsiteX7" fmla="*/ 2526473 w 3016684"/>
              <a:gd name="connsiteY7" fmla="*/ 301668 h 2337930"/>
              <a:gd name="connsiteX8" fmla="*/ 2601890 w 3016684"/>
              <a:gd name="connsiteY8" fmla="*/ 226251 h 2337930"/>
              <a:gd name="connsiteX9" fmla="*/ 2337930 w 3016684"/>
              <a:gd name="connsiteY9" fmla="*/ 226251 h 2337930"/>
              <a:gd name="connsiteX10" fmla="*/ 2413347 w 3016684"/>
              <a:gd name="connsiteY10" fmla="*/ 301668 h 2337930"/>
              <a:gd name="connsiteX11" fmla="*/ 2337930 w 3016684"/>
              <a:gd name="connsiteY11" fmla="*/ 377086 h 2337930"/>
              <a:gd name="connsiteX12" fmla="*/ 2262513 w 3016684"/>
              <a:gd name="connsiteY12" fmla="*/ 301668 h 2337930"/>
              <a:gd name="connsiteX13" fmla="*/ 2337930 w 3016684"/>
              <a:gd name="connsiteY13" fmla="*/ 226251 h 2337930"/>
              <a:gd name="connsiteX14" fmla="*/ 2073970 w 3016684"/>
              <a:gd name="connsiteY14" fmla="*/ 226251 h 2337930"/>
              <a:gd name="connsiteX15" fmla="*/ 2149388 w 3016684"/>
              <a:gd name="connsiteY15" fmla="*/ 301668 h 2337930"/>
              <a:gd name="connsiteX16" fmla="*/ 2073970 w 3016684"/>
              <a:gd name="connsiteY16" fmla="*/ 377086 h 2337930"/>
              <a:gd name="connsiteX17" fmla="*/ 1998553 w 3016684"/>
              <a:gd name="connsiteY17" fmla="*/ 301668 h 2337930"/>
              <a:gd name="connsiteX18" fmla="*/ 2073970 w 3016684"/>
              <a:gd name="connsiteY18" fmla="*/ 226251 h 2337930"/>
              <a:gd name="connsiteX19" fmla="*/ 2790433 w 3016684"/>
              <a:gd name="connsiteY19" fmla="*/ 2111679 h 2337930"/>
              <a:gd name="connsiteX20" fmla="*/ 226251 w 3016684"/>
              <a:gd name="connsiteY20" fmla="*/ 2111679 h 2337930"/>
              <a:gd name="connsiteX21" fmla="*/ 226251 w 3016684"/>
              <a:gd name="connsiteY21" fmla="*/ 603337 h 2337930"/>
              <a:gd name="connsiteX22" fmla="*/ 2790433 w 3016684"/>
              <a:gd name="connsiteY22" fmla="*/ 603337 h 2337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16684" h="2337930">
                <a:moveTo>
                  <a:pt x="0" y="0"/>
                </a:moveTo>
                <a:lnTo>
                  <a:pt x="0" y="2337930"/>
                </a:lnTo>
                <a:lnTo>
                  <a:pt x="3016684" y="2337930"/>
                </a:lnTo>
                <a:lnTo>
                  <a:pt x="3016684" y="0"/>
                </a:lnTo>
                <a:close/>
                <a:moveTo>
                  <a:pt x="2601890" y="226251"/>
                </a:moveTo>
                <a:cubicBezTo>
                  <a:pt x="2643543" y="226251"/>
                  <a:pt x="2677307" y="260016"/>
                  <a:pt x="2677307" y="301668"/>
                </a:cubicBezTo>
                <a:cubicBezTo>
                  <a:pt x="2677307" y="343321"/>
                  <a:pt x="2643543" y="377086"/>
                  <a:pt x="2601890" y="377086"/>
                </a:cubicBezTo>
                <a:cubicBezTo>
                  <a:pt x="2560237" y="377086"/>
                  <a:pt x="2526473" y="343321"/>
                  <a:pt x="2526473" y="301668"/>
                </a:cubicBezTo>
                <a:cubicBezTo>
                  <a:pt x="2526473" y="260016"/>
                  <a:pt x="2560237" y="226251"/>
                  <a:pt x="2601890" y="226251"/>
                </a:cubicBezTo>
                <a:close/>
                <a:moveTo>
                  <a:pt x="2337930" y="226251"/>
                </a:moveTo>
                <a:cubicBezTo>
                  <a:pt x="2379583" y="226251"/>
                  <a:pt x="2413347" y="260016"/>
                  <a:pt x="2413347" y="301668"/>
                </a:cubicBezTo>
                <a:cubicBezTo>
                  <a:pt x="2413347" y="343321"/>
                  <a:pt x="2379583" y="377086"/>
                  <a:pt x="2337930" y="377086"/>
                </a:cubicBezTo>
                <a:cubicBezTo>
                  <a:pt x="2296278" y="377086"/>
                  <a:pt x="2262513" y="343321"/>
                  <a:pt x="2262513" y="301668"/>
                </a:cubicBezTo>
                <a:cubicBezTo>
                  <a:pt x="2262513" y="260016"/>
                  <a:pt x="2296278" y="226251"/>
                  <a:pt x="2337930" y="226251"/>
                </a:cubicBezTo>
                <a:close/>
                <a:moveTo>
                  <a:pt x="2073970" y="226251"/>
                </a:moveTo>
                <a:cubicBezTo>
                  <a:pt x="2115623" y="226251"/>
                  <a:pt x="2149388" y="260016"/>
                  <a:pt x="2149388" y="301668"/>
                </a:cubicBezTo>
                <a:cubicBezTo>
                  <a:pt x="2149388" y="343321"/>
                  <a:pt x="2115623" y="377086"/>
                  <a:pt x="2073970" y="377086"/>
                </a:cubicBezTo>
                <a:cubicBezTo>
                  <a:pt x="2032318" y="377086"/>
                  <a:pt x="1998553" y="343321"/>
                  <a:pt x="1998553" y="301668"/>
                </a:cubicBezTo>
                <a:cubicBezTo>
                  <a:pt x="1998553" y="260016"/>
                  <a:pt x="2032318" y="226251"/>
                  <a:pt x="2073970" y="226251"/>
                </a:cubicBezTo>
                <a:close/>
                <a:moveTo>
                  <a:pt x="2790433" y="2111679"/>
                </a:moveTo>
                <a:lnTo>
                  <a:pt x="226251" y="2111679"/>
                </a:lnTo>
                <a:lnTo>
                  <a:pt x="226251" y="603337"/>
                </a:lnTo>
                <a:lnTo>
                  <a:pt x="2790433" y="603337"/>
                </a:lnTo>
                <a:close/>
              </a:path>
            </a:pathLst>
          </a:custGeom>
          <a:solidFill>
            <a:schemeClr val="accent1"/>
          </a:solidFill>
          <a:ln w="37703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1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0E9A6ED-B880-44EA-8D60-C9D3C82CC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3D010B1-08B3-7A42-ED36-196B5ECCA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557190"/>
            <a:ext cx="5170852" cy="1671564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JAVALINGO</a:t>
            </a:r>
            <a:r>
              <a:rPr lang="it-IT" sz="4000" dirty="0"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it-IT" sz="40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 DOES IT EXIST?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F232DF-AF2E-6003-1FE4-03BF80554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1" r="3801"/>
          <a:stretch/>
        </p:blipFill>
        <p:spPr>
          <a:xfrm>
            <a:off x="6182944" y="557189"/>
            <a:ext cx="5170852" cy="5571898"/>
          </a:xfrm>
          <a:prstGeom prst="rect">
            <a:avLst/>
          </a:prstGeom>
          <a:effectLst/>
        </p:spPr>
      </p:pic>
      <p:graphicFrame>
        <p:nvGraphicFramePr>
          <p:cNvPr id="15" name="Segnaposto contenuto 2">
            <a:extLst>
              <a:ext uri="{FF2B5EF4-FFF2-40B4-BE49-F238E27FC236}">
                <a16:creationId xmlns:a16="http://schemas.microsoft.com/office/drawing/2014/main" id="{93F76DD0-EC4C-127C-99FD-8338C19584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6077695"/>
              </p:ext>
            </p:extLst>
          </p:nvPr>
        </p:nvGraphicFramePr>
        <p:xfrm>
          <a:off x="501349" y="1885966"/>
          <a:ext cx="5180245" cy="373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04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5A091AB-0FCD-0200-B554-995617480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it-IT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JAVALINGO</a:t>
            </a:r>
            <a:r>
              <a:rPr lang="it-IT" sz="36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HOW WE SOLVE IT?</a:t>
            </a: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E90E5E-E51C-C797-0F19-EB416E23D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S" sz="24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JavaLingo</a:t>
            </a:r>
            <a:r>
              <a:rPr lang="es-E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4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4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app </a:t>
            </a:r>
            <a:r>
              <a:rPr lang="es-ES" sz="24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4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allows</a:t>
            </a:r>
            <a:r>
              <a:rPr lang="es-E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4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es-E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4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</a:t>
            </a:r>
            <a:r>
              <a:rPr lang="es-E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4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learn</a:t>
            </a:r>
            <a:r>
              <a:rPr lang="es-E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4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</a:t>
            </a:r>
            <a:r>
              <a:rPr lang="es-E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4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</a:t>
            </a:r>
            <a:r>
              <a:rPr lang="es-E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Java in a </a:t>
            </a:r>
            <a:r>
              <a:rPr lang="es-ES" sz="24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simple and </a:t>
            </a:r>
            <a:r>
              <a:rPr lang="es-ES" sz="2400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effective</a:t>
            </a:r>
            <a:r>
              <a:rPr lang="es-ES" sz="24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400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way</a:t>
            </a:r>
            <a:r>
              <a:rPr lang="es-E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indent="0">
              <a:buNone/>
            </a:pPr>
            <a:endParaRPr lang="es-ES" sz="24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Our solution is </a:t>
            </a:r>
            <a:r>
              <a:rPr lang="en-US" sz="2400" dirty="0">
                <a:solidFill>
                  <a:srgbClr val="FF0000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combining fun games and knowledge </a:t>
            </a:r>
            <a:r>
              <a:rPr lang="en-US" sz="24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about the programing language and the ways it works</a:t>
            </a:r>
            <a:endParaRPr lang="it-IT" sz="24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Testa con ingranaggi contorno">
            <a:extLst>
              <a:ext uri="{FF2B5EF4-FFF2-40B4-BE49-F238E27FC236}">
                <a16:creationId xmlns:a16="http://schemas.microsoft.com/office/drawing/2014/main" id="{EBDB165E-66BE-A7D7-19EC-8D5DBB3ED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0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5A091AB-0FCD-0200-B554-995617480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it-IT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JAVALINGO</a:t>
            </a:r>
            <a:r>
              <a:rPr lang="it-IT" sz="36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HOW WE SOLVE IT?</a:t>
            </a: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E90E5E-E51C-C797-0F19-EB416E23D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The biggest advantage we have over other platforms that try to teach programming is that we are doing it with </a:t>
            </a:r>
            <a:r>
              <a:rPr lang="en-US" sz="2400" dirty="0">
                <a:solidFill>
                  <a:srgbClr val="FF0000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games instead of documentation </a:t>
            </a:r>
            <a:r>
              <a:rPr lang="en-US" sz="24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and problems you have to solve. Our mission is to bring </a:t>
            </a:r>
            <a:r>
              <a:rPr lang="en-US" sz="2400" dirty="0">
                <a:solidFill>
                  <a:srgbClr val="FF0000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a new way for programmers to improve themselves</a:t>
            </a:r>
            <a:r>
              <a:rPr lang="en-US" sz="24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without dry, long, and empty documentation.</a:t>
            </a:r>
            <a:endParaRPr lang="it-IT" sz="2400" dirty="0">
              <a:solidFill>
                <a:schemeClr val="tx2"/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it-IT" sz="17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Testa con ingranaggi contorno">
            <a:extLst>
              <a:ext uri="{FF2B5EF4-FFF2-40B4-BE49-F238E27FC236}">
                <a16:creationId xmlns:a16="http://schemas.microsoft.com/office/drawing/2014/main" id="{EBDB165E-66BE-A7D7-19EC-8D5DBB3ED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39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5A091AB-0FCD-0200-B554-995617480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5565224" cy="1454051"/>
          </a:xfrm>
        </p:spPr>
        <p:txBody>
          <a:bodyPr>
            <a:normAutofit/>
          </a:bodyPr>
          <a:lstStyle/>
          <a:p>
            <a:r>
              <a:rPr lang="it-IT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JAVALINGO</a:t>
            </a:r>
            <a:r>
              <a:rPr lang="it-IT" sz="36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OUR TEAM</a:t>
            </a: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E90E5E-E51C-C797-0F19-EB416E23D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 fontScale="40000" lnSpcReduction="20000"/>
          </a:bodyPr>
          <a:lstStyle/>
          <a:p>
            <a:pPr marL="0" indent="0">
              <a:buNone/>
            </a:pPr>
            <a:r>
              <a:rPr lang="es-ES" sz="42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Front-</a:t>
            </a:r>
            <a:r>
              <a:rPr lang="es-ES" sz="4200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end</a:t>
            </a:r>
            <a:r>
              <a:rPr lang="es-ES" sz="42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200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</a:t>
            </a:r>
            <a:r>
              <a:rPr lang="es-ES" sz="42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endParaRPr lang="es-ES" sz="29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9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Ana Gil Orozco: Team leader and developer</a:t>
            </a:r>
            <a:endParaRPr lang="it-IT" sz="2900" dirty="0">
              <a:solidFill>
                <a:schemeClr val="tx2"/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r>
              <a:rPr lang="it-IT" sz="29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Alvaro Martin Ramirez: Developer</a:t>
            </a:r>
          </a:p>
          <a:p>
            <a:r>
              <a:rPr lang="it-IT" sz="29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Leandro Martin Calvo: Developer</a:t>
            </a:r>
          </a:p>
          <a:p>
            <a:r>
              <a:rPr lang="en-US" sz="29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Rubén </a:t>
            </a:r>
            <a:r>
              <a:rPr lang="en-US" sz="2900" dirty="0" err="1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Ipiña</a:t>
            </a:r>
            <a:r>
              <a:rPr lang="en-US" sz="29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Rivas</a:t>
            </a:r>
            <a:r>
              <a:rPr lang="it-IT" sz="29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: Developer</a:t>
            </a:r>
          </a:p>
          <a:p>
            <a:pPr marL="0" indent="0">
              <a:buNone/>
            </a:pPr>
            <a:endParaRPr lang="it-IT" sz="29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es-ES" sz="42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Back-</a:t>
            </a:r>
            <a:r>
              <a:rPr lang="es-ES" sz="4200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end</a:t>
            </a:r>
            <a:r>
              <a:rPr lang="es-ES" sz="42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200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</a:t>
            </a:r>
            <a:r>
              <a:rPr lang="es-ES" sz="42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endParaRPr lang="es-ES" sz="29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9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Roberto Garcia Roman: Team leader and developer</a:t>
            </a:r>
            <a:endParaRPr lang="it-IT" sz="2900" dirty="0">
              <a:solidFill>
                <a:schemeClr val="tx2"/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r>
              <a:rPr lang="it-IT" sz="29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Matteo </a:t>
            </a:r>
            <a:r>
              <a:rPr lang="it-IT" sz="2900" dirty="0" err="1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Buccolieri</a:t>
            </a:r>
            <a:r>
              <a:rPr lang="it-IT" sz="29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: Developer</a:t>
            </a:r>
          </a:p>
          <a:p>
            <a:r>
              <a:rPr lang="it-IT" sz="29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Andrei </a:t>
            </a:r>
            <a:r>
              <a:rPr lang="it-IT" sz="2900" dirty="0" err="1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Mihailescu</a:t>
            </a:r>
            <a:r>
              <a:rPr lang="it-IT" sz="29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: Developer</a:t>
            </a:r>
            <a:endParaRPr lang="it-IT" sz="2900" dirty="0">
              <a:solidFill>
                <a:schemeClr val="tx2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r>
              <a:rPr lang="it-IT" sz="29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Elena Raluca </a:t>
            </a:r>
            <a:r>
              <a:rPr lang="it-IT" sz="2900" dirty="0" err="1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Mitran</a:t>
            </a:r>
            <a:r>
              <a:rPr lang="it-IT" sz="29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: Developer</a:t>
            </a:r>
            <a:r>
              <a:rPr lang="it-IT" sz="2900" dirty="0">
                <a:solidFill>
                  <a:schemeClr val="tx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s-ES" sz="29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it-IT" sz="17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Utenti con riempimento a tinta unita">
            <a:extLst>
              <a:ext uri="{FF2B5EF4-FFF2-40B4-BE49-F238E27FC236}">
                <a16:creationId xmlns:a16="http://schemas.microsoft.com/office/drawing/2014/main" id="{EBDB165E-66BE-A7D7-19EC-8D5DBB3ED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69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F440C3-ED00-8136-75DE-06A5B34A1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it-IT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JAVALINGO</a:t>
            </a:r>
            <a:r>
              <a:rPr lang="it-IT" sz="36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IMPLEMENTATIONS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1B17E4-6BB3-9DD5-6734-09EB9C599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5291328" cy="4128747"/>
          </a:xfrm>
        </p:spPr>
        <p:txBody>
          <a:bodyPr numCol="2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COMMITMENTS: </a:t>
            </a:r>
            <a:endParaRPr lang="it-IT" sz="1800" dirty="0">
              <a:solidFill>
                <a:schemeClr val="tx2"/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r>
              <a:rPr lang="en-US" sz="1800" dirty="0">
                <a:solidFill>
                  <a:schemeClr val="accent6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the main app in itself </a:t>
            </a:r>
            <a:endParaRPr lang="it-IT" sz="1800" dirty="0">
              <a:solidFill>
                <a:schemeClr val="accent6"/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r>
              <a:rPr lang="en-US" sz="1800" dirty="0">
                <a:solidFill>
                  <a:schemeClr val="accent6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the user log-in option</a:t>
            </a:r>
            <a:endParaRPr lang="it-IT" sz="1800" dirty="0">
              <a:solidFill>
                <a:schemeClr val="accent6"/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r>
              <a:rPr lang="en-US" sz="1800" dirty="0">
                <a:solidFill>
                  <a:schemeClr val="accent6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the games/test that you have to solve</a:t>
            </a:r>
            <a:endParaRPr lang="it-IT" sz="1800" dirty="0">
              <a:solidFill>
                <a:schemeClr val="accent6"/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r>
              <a:rPr lang="en-US" sz="1800" dirty="0">
                <a:solidFill>
                  <a:schemeClr val="accent6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the score that you get if you solve problems correctly</a:t>
            </a:r>
            <a:endParaRPr lang="it-IT" sz="1800" dirty="0">
              <a:solidFill>
                <a:schemeClr val="accent6"/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r>
              <a:rPr lang="en-US" sz="1800" dirty="0">
                <a:solidFill>
                  <a:schemeClr val="accent6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the forum where you can ask questions </a:t>
            </a:r>
            <a:endParaRPr lang="it-IT" sz="1800" dirty="0">
              <a:solidFill>
                <a:schemeClr val="accent6"/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r>
              <a:rPr lang="en-US" sz="1800" dirty="0">
                <a:solidFill>
                  <a:schemeClr val="accent6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the daily challenge</a:t>
            </a:r>
          </a:p>
          <a:p>
            <a:pPr marL="0" indent="0">
              <a:buNone/>
            </a:pPr>
            <a:endParaRPr lang="it-IT" sz="1800" dirty="0">
              <a:solidFill>
                <a:schemeClr val="tx2"/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EXTENSIONS: </a:t>
            </a:r>
            <a:endParaRPr lang="it-IT" sz="1800" dirty="0">
              <a:solidFill>
                <a:schemeClr val="tx2"/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r>
              <a:rPr lang="en-US" sz="1800" dirty="0">
                <a:solidFill>
                  <a:srgbClr val="C00000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a nice interface </a:t>
            </a:r>
            <a:endParaRPr lang="it-IT" sz="1800" dirty="0">
              <a:solidFill>
                <a:srgbClr val="C00000"/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r>
              <a:rPr lang="en-US" sz="1800" dirty="0">
                <a:solidFill>
                  <a:srgbClr val="C00000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ranking </a:t>
            </a:r>
            <a:endParaRPr lang="it-IT" sz="1800" dirty="0">
              <a:solidFill>
                <a:srgbClr val="C00000"/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r>
              <a:rPr lang="en-US" sz="1800" dirty="0">
                <a:solidFill>
                  <a:srgbClr val="C00000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the ability to customize the profile</a:t>
            </a:r>
            <a:endParaRPr lang="it-IT" sz="1800" dirty="0">
              <a:solidFill>
                <a:srgbClr val="C00000"/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it-IT" sz="1800" dirty="0">
              <a:solidFill>
                <a:srgbClr val="C00000"/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EXCLUSION:</a:t>
            </a:r>
            <a:endParaRPr lang="it-IT" sz="1800" dirty="0">
              <a:solidFill>
                <a:schemeClr val="tx2"/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r>
              <a:rPr lang="en-US" sz="1800" dirty="0">
                <a:solidFill>
                  <a:srgbClr val="C00000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the notification you get</a:t>
            </a:r>
            <a:endParaRPr lang="it-IT" sz="1800" dirty="0">
              <a:solidFill>
                <a:srgbClr val="C00000"/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r>
              <a:rPr lang="en-US" sz="1800" dirty="0">
                <a:solidFill>
                  <a:srgbClr val="C00000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the time it takes you to solve a quiz/test</a:t>
            </a:r>
            <a:endParaRPr lang="it-IT" sz="1800" dirty="0">
              <a:solidFill>
                <a:srgbClr val="C00000"/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r>
              <a:rPr lang="en-US" sz="1800" dirty="0">
                <a:solidFill>
                  <a:srgbClr val="C00000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shop for an avatar (the money is the points you make when you solve a quiz/test)</a:t>
            </a:r>
            <a:endParaRPr lang="it-IT" sz="1800" dirty="0">
              <a:solidFill>
                <a:srgbClr val="C00000"/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 </a:t>
            </a:r>
            <a:endParaRPr lang="it-IT" sz="1800" dirty="0">
              <a:solidFill>
                <a:schemeClr val="tx2"/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endParaRPr lang="it-IT" sz="5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Elenco di controllo">
            <a:extLst>
              <a:ext uri="{FF2B5EF4-FFF2-40B4-BE49-F238E27FC236}">
                <a16:creationId xmlns:a16="http://schemas.microsoft.com/office/drawing/2014/main" id="{603054E4-59EA-3495-7C7F-83370C792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0CEDDD0-C157-8BA8-5EEC-16A3E9DF963B}"/>
              </a:ext>
            </a:extLst>
          </p:cNvPr>
          <p:cNvSpPr txBox="1"/>
          <p:nvPr/>
        </p:nvSpPr>
        <p:spPr>
          <a:xfrm>
            <a:off x="3624349" y="5904098"/>
            <a:ext cx="215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Implemented</a:t>
            </a:r>
            <a:endParaRPr lang="it-IT" dirty="0">
              <a:solidFill>
                <a:schemeClr val="accent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it-IT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 </a:t>
            </a:r>
            <a:r>
              <a:rPr lang="it-IT" dirty="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implemented</a:t>
            </a:r>
            <a:endParaRPr lang="it-IT" dirty="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216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523347-2B5D-760B-531E-13E5C5A4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noProof="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SW engineering </a:t>
            </a:r>
            <a:r>
              <a:rPr lang="en-US" sz="4000" kern="12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lang="en-US" sz="4000" kern="1200" noProof="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ctivities</a:t>
            </a:r>
            <a:r>
              <a:rPr lang="en-US" sz="4000" kern="1200" noProof="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br>
              <a:rPr lang="en-US" sz="4000" kern="1200" noProof="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4000" kern="1200" noProof="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Requirements</a:t>
            </a:r>
            <a:endParaRPr lang="en-US" sz="4000" kern="12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4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3BBA136C-F7CB-A055-1A2D-F01EA1995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23845"/>
            <a:ext cx="7214616" cy="438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4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1A3DA0B-48D2-4DED-D300-6D28B56B5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noProof="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SW engineering </a:t>
            </a:r>
            <a:r>
              <a:rPr lang="en-US" sz="4000" kern="12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lang="en-US" sz="4000" kern="1200" noProof="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ctivities</a:t>
            </a:r>
            <a:r>
              <a:rPr lang="en-US" sz="4000" kern="1200" noProof="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br>
              <a:rPr lang="en-US" sz="4000" kern="1200" noProof="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4000" kern="1200" noProof="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 cases model</a:t>
            </a:r>
            <a:endParaRPr lang="en-US" sz="4000" kern="12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egnaposto contenuto 9" descr="Immagine che contiene testo, diagramma, schermata, cerchio&#10;&#10;Descrizione generata automaticamente">
            <a:extLst>
              <a:ext uri="{FF2B5EF4-FFF2-40B4-BE49-F238E27FC236}">
                <a16:creationId xmlns:a16="http://schemas.microsoft.com/office/drawing/2014/main" id="{78499EE5-B464-F972-F89E-C7478BD2A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5535" y="860754"/>
            <a:ext cx="5536184" cy="513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1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</TotalTime>
  <Words>646</Words>
  <Application>Microsoft Macintosh PowerPoint</Application>
  <PresentationFormat>Widescreen</PresentationFormat>
  <Paragraphs>86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Aharoni</vt:lpstr>
      <vt:lpstr>Arial</vt:lpstr>
      <vt:lpstr>Calibri</vt:lpstr>
      <vt:lpstr>Calibri Light</vt:lpstr>
      <vt:lpstr>Tema di Office</vt:lpstr>
      <vt:lpstr>JAVALINGO</vt:lpstr>
      <vt:lpstr>JAVALINGO</vt:lpstr>
      <vt:lpstr>JAVALINGO: WHY DOES IT EXIST?</vt:lpstr>
      <vt:lpstr>JAVALINGO: HOW WE SOLVE IT?</vt:lpstr>
      <vt:lpstr>JAVALINGO: HOW WE SOLVE IT?</vt:lpstr>
      <vt:lpstr>JAVALINGO: OUR TEAM</vt:lpstr>
      <vt:lpstr>JAVALINGO: IMPLEMENTATIONS</vt:lpstr>
      <vt:lpstr>SW engineering activities: Requirements</vt:lpstr>
      <vt:lpstr>SW engineering activities: Use cases model</vt:lpstr>
      <vt:lpstr>SW engineering activities: Use cases model</vt:lpstr>
      <vt:lpstr>SW engineering activities: Class model</vt:lpstr>
      <vt:lpstr>SW engineering activities: Architecture</vt:lpstr>
      <vt:lpstr>SW engineering activities: Testing</vt:lpstr>
      <vt:lpstr>Development/Deployment: Strategies and tools</vt:lpstr>
      <vt:lpstr>RESULT: LOGIN AND REGISTRATION</vt:lpstr>
      <vt:lpstr>RESULT: MENU</vt:lpstr>
      <vt:lpstr>RESULT: EXERCISES AND DAILY CHALLENGE </vt:lpstr>
      <vt:lpstr>RESULT: FORUM</vt:lpstr>
      <vt:lpstr>RESULT: PROFILE</vt:lpstr>
      <vt:lpstr>RESULT: ADMINISTRATION PANEL</vt:lpstr>
      <vt:lpstr>JAVALINGO: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JAVALINGO</dc:title>
  <dc:creator>Matteo Buccolieri</dc:creator>
  <cp:lastModifiedBy>Matteo Buccolieri</cp:lastModifiedBy>
  <cp:revision>7</cp:revision>
  <dcterms:created xsi:type="dcterms:W3CDTF">2023-05-16T09:40:43Z</dcterms:created>
  <dcterms:modified xsi:type="dcterms:W3CDTF">2023-05-19T12:13:29Z</dcterms:modified>
</cp:coreProperties>
</file>